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63" r:id="rId5"/>
    <p:sldId id="1818" r:id="rId6"/>
    <p:sldId id="1800" r:id="rId7"/>
    <p:sldId id="492" r:id="rId8"/>
    <p:sldId id="1792" r:id="rId9"/>
    <p:sldId id="1803" r:id="rId10"/>
    <p:sldId id="1806" r:id="rId11"/>
    <p:sldId id="1811" r:id="rId12"/>
    <p:sldId id="1816" r:id="rId13"/>
    <p:sldId id="1815" r:id="rId14"/>
    <p:sldId id="1814" r:id="rId15"/>
    <p:sldId id="1810" r:id="rId16"/>
    <p:sldId id="1812" r:id="rId17"/>
    <p:sldId id="1813" r:id="rId18"/>
    <p:sldId id="1799" r:id="rId19"/>
    <p:sldId id="1637" r:id="rId20"/>
    <p:sldId id="1643" r:id="rId21"/>
    <p:sldId id="1644" r:id="rId22"/>
    <p:sldId id="1645" r:id="rId23"/>
    <p:sldId id="1817" r:id="rId24"/>
    <p:sldId id="1654" r:id="rId25"/>
    <p:sldId id="1783" r:id="rId26"/>
    <p:sldId id="1775" r:id="rId27"/>
    <p:sldId id="1774" r:id="rId28"/>
    <p:sldId id="1784" r:id="rId29"/>
    <p:sldId id="1785" r:id="rId30"/>
    <p:sldId id="1768" r:id="rId31"/>
    <p:sldId id="1769" r:id="rId32"/>
    <p:sldId id="1770" r:id="rId33"/>
    <p:sldId id="1771" r:id="rId34"/>
    <p:sldId id="17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FA"/>
    <a:srgbClr val="F700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7B9C0E-D1F8-4677-B73C-092DBAB64CCC}" v="5" dt="2019-10-21T15:49:1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660"/>
  </p:normalViewPr>
  <p:slideViewPr>
    <p:cSldViewPr snapToGrid="0">
      <p:cViewPr varScale="1">
        <p:scale>
          <a:sx n="102" d="100"/>
          <a:sy n="102" d="100"/>
        </p:scale>
        <p:origin x="99"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undberg" userId="f3b4fefe-b50b-4840-bd02-8886bad83739" providerId="ADAL" clId="{557B9C0E-D1F8-4677-B73C-092DBAB64CCC}"/>
    <pc:docChg chg="custSel modSld">
      <pc:chgData name="Scott Lundberg" userId="f3b4fefe-b50b-4840-bd02-8886bad83739" providerId="ADAL" clId="{557B9C0E-D1F8-4677-B73C-092DBAB64CCC}" dt="2019-10-25T14:46:44.624" v="26" actId="20577"/>
      <pc:docMkLst>
        <pc:docMk/>
      </pc:docMkLst>
      <pc:sldChg chg="modSp mod">
        <pc:chgData name="Scott Lundberg" userId="f3b4fefe-b50b-4840-bd02-8886bad83739" providerId="ADAL" clId="{557B9C0E-D1F8-4677-B73C-092DBAB64CCC}" dt="2019-10-25T14:46:44.624" v="26" actId="20577"/>
        <pc:sldMkLst>
          <pc:docMk/>
          <pc:sldMk cId="2577627212" sldId="1654"/>
        </pc:sldMkLst>
        <pc:spChg chg="mod">
          <ac:chgData name="Scott Lundberg" userId="f3b4fefe-b50b-4840-bd02-8886bad83739" providerId="ADAL" clId="{557B9C0E-D1F8-4677-B73C-092DBAB64CCC}" dt="2019-10-25T14:46:44.624" v="26" actId="20577"/>
          <ac:spMkLst>
            <pc:docMk/>
            <pc:sldMk cId="2577627212" sldId="1654"/>
            <ac:spMk id="3" creationId="{394CD493-50EC-44A3-8DAE-094DFDE16677}"/>
          </ac:spMkLst>
        </pc:spChg>
      </pc:sldChg>
      <pc:sldChg chg="modSp">
        <pc:chgData name="Scott Lundberg" userId="f3b4fefe-b50b-4840-bd02-8886bad83739" providerId="ADAL" clId="{557B9C0E-D1F8-4677-B73C-092DBAB64CCC}" dt="2019-10-21T15:49:10.117" v="1" actId="20577"/>
        <pc:sldMkLst>
          <pc:docMk/>
          <pc:sldMk cId="2752109094" sldId="1803"/>
        </pc:sldMkLst>
        <pc:spChg chg="mod">
          <ac:chgData name="Scott Lundberg" userId="f3b4fefe-b50b-4840-bd02-8886bad83739" providerId="ADAL" clId="{557B9C0E-D1F8-4677-B73C-092DBAB64CCC}" dt="2019-10-21T15:49:10.117" v="1" actId="20577"/>
          <ac:spMkLst>
            <pc:docMk/>
            <pc:sldMk cId="2752109094" sldId="1803"/>
            <ac:spMk id="20" creationId="{00000000-0000-0000-0000-000000000000}"/>
          </ac:spMkLst>
        </pc:spChg>
      </pc:sldChg>
    </pc:docChg>
  </pc:docChgLst>
  <pc:docChgLst>
    <pc:chgData name="Scott Lundberg" userId="f3b4fefe-b50b-4840-bd02-8886bad83739" providerId="ADAL" clId="{20B4FDB7-7723-40F2-A5CD-240ACF5D86A9}"/>
    <pc:docChg chg="undo custSel addSld delSld modSld">
      <pc:chgData name="Scott Lundberg" userId="f3b4fefe-b50b-4840-bd02-8886bad83739" providerId="ADAL" clId="{20B4FDB7-7723-40F2-A5CD-240ACF5D86A9}" dt="2019-10-21T15:32:37.567" v="196" actId="20577"/>
      <pc:docMkLst>
        <pc:docMk/>
      </pc:docMkLst>
      <pc:sldChg chg="modSp add mod">
        <pc:chgData name="Scott Lundberg" userId="f3b4fefe-b50b-4840-bd02-8886bad83739" providerId="ADAL" clId="{20B4FDB7-7723-40F2-A5CD-240ACF5D86A9}" dt="2019-10-21T15:28:20.426" v="21" actId="20577"/>
        <pc:sldMkLst>
          <pc:docMk/>
          <pc:sldMk cId="3917452030" sldId="263"/>
        </pc:sldMkLst>
        <pc:spChg chg="mod">
          <ac:chgData name="Scott Lundberg" userId="f3b4fefe-b50b-4840-bd02-8886bad83739" providerId="ADAL" clId="{20B4FDB7-7723-40F2-A5CD-240ACF5D86A9}" dt="2019-10-21T15:28:20.426" v="21" actId="20577"/>
          <ac:spMkLst>
            <pc:docMk/>
            <pc:sldMk cId="3917452030" sldId="263"/>
            <ac:spMk id="2" creationId="{2F3E2E48-8751-AF49-8B26-5242C8A442F3}"/>
          </ac:spMkLst>
        </pc:spChg>
      </pc:sldChg>
      <pc:sldChg chg="del">
        <pc:chgData name="Scott Lundberg" userId="f3b4fefe-b50b-4840-bd02-8886bad83739" providerId="ADAL" clId="{20B4FDB7-7723-40F2-A5CD-240ACF5D86A9}" dt="2019-10-21T15:29:05.605" v="24" actId="2696"/>
        <pc:sldMkLst>
          <pc:docMk/>
          <pc:sldMk cId="1536547702" sldId="264"/>
        </pc:sldMkLst>
      </pc:sldChg>
      <pc:sldChg chg="addSp modSp add mod">
        <pc:chgData name="Scott Lundberg" userId="f3b4fefe-b50b-4840-bd02-8886bad83739" providerId="ADAL" clId="{20B4FDB7-7723-40F2-A5CD-240ACF5D86A9}" dt="2019-10-21T15:32:37.567" v="196" actId="20577"/>
        <pc:sldMkLst>
          <pc:docMk/>
          <pc:sldMk cId="2577627212" sldId="1654"/>
        </pc:sldMkLst>
        <pc:spChg chg="mod">
          <ac:chgData name="Scott Lundberg" userId="f3b4fefe-b50b-4840-bd02-8886bad83739" providerId="ADAL" clId="{20B4FDB7-7723-40F2-A5CD-240ACF5D86A9}" dt="2019-10-21T15:32:18.138" v="191" actId="1076"/>
          <ac:spMkLst>
            <pc:docMk/>
            <pc:sldMk cId="2577627212" sldId="1654"/>
            <ac:spMk id="2" creationId="{D081DD7A-9232-1543-A3B0-E09A8DC8D1B7}"/>
          </ac:spMkLst>
        </pc:spChg>
        <pc:spChg chg="add mod">
          <ac:chgData name="Scott Lundberg" userId="f3b4fefe-b50b-4840-bd02-8886bad83739" providerId="ADAL" clId="{20B4FDB7-7723-40F2-A5CD-240ACF5D86A9}" dt="2019-10-21T15:32:37.567" v="196" actId="20577"/>
          <ac:spMkLst>
            <pc:docMk/>
            <pc:sldMk cId="2577627212" sldId="1654"/>
            <ac:spMk id="3" creationId="{394CD493-50EC-44A3-8DAE-094DFDE16677}"/>
          </ac:spMkLst>
        </pc:spChg>
      </pc:sldChg>
      <pc:sldChg chg="del">
        <pc:chgData name="Scott Lundberg" userId="f3b4fefe-b50b-4840-bd02-8886bad83739" providerId="ADAL" clId="{20B4FDB7-7723-40F2-A5CD-240ACF5D86A9}" dt="2019-10-21T15:28:30.627" v="22" actId="2696"/>
        <pc:sldMkLst>
          <pc:docMk/>
          <pc:sldMk cId="2253762109" sldId="17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079D4-D9BC-4AE5-B24E-0A9DAEDED8B0}" type="datetimeFigureOut">
              <a:rPr lang="en-US" smtClean="0"/>
              <a:t>10/25/2019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48CDA-C104-4390-81E8-C046DE756EF8}" type="slidenum">
              <a:rPr lang="en-US" smtClean="0"/>
              <a:t>‹#›</a:t>
            </a:fld>
            <a:endParaRPr lang="en-US"/>
          </a:p>
        </p:txBody>
      </p:sp>
    </p:spTree>
    <p:extLst>
      <p:ext uri="{BB962C8B-B14F-4D97-AF65-F5344CB8AC3E}">
        <p14:creationId xmlns:p14="http://schemas.microsoft.com/office/powerpoint/2010/main" val="3714717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71F0D-1F46-444D-B0C5-5EC6BA9BC3D3}" type="slidenum">
              <a:rPr lang="en-US" smtClean="0"/>
              <a:t>2</a:t>
            </a:fld>
            <a:endParaRPr lang="en-US"/>
          </a:p>
        </p:txBody>
      </p:sp>
    </p:spTree>
    <p:extLst>
      <p:ext uri="{BB962C8B-B14F-4D97-AF65-F5344CB8AC3E}">
        <p14:creationId xmlns:p14="http://schemas.microsoft.com/office/powerpoint/2010/main" val="3695016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11</a:t>
            </a:fld>
            <a:endParaRPr lang="en-US"/>
          </a:p>
        </p:txBody>
      </p:sp>
    </p:spTree>
    <p:extLst>
      <p:ext uri="{BB962C8B-B14F-4D97-AF65-F5344CB8AC3E}">
        <p14:creationId xmlns:p14="http://schemas.microsoft.com/office/powerpoint/2010/main" val="3778766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71F0D-1F46-444D-B0C5-5EC6BA9BC3D3}" type="slidenum">
              <a:rPr lang="en-US" smtClean="0"/>
              <a:t>15</a:t>
            </a:fld>
            <a:endParaRPr lang="en-US"/>
          </a:p>
        </p:txBody>
      </p:sp>
    </p:spTree>
    <p:extLst>
      <p:ext uri="{BB962C8B-B14F-4D97-AF65-F5344CB8AC3E}">
        <p14:creationId xmlns:p14="http://schemas.microsoft.com/office/powerpoint/2010/main" val="2340986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16</a:t>
            </a:fld>
            <a:endParaRPr lang="en-US"/>
          </a:p>
        </p:txBody>
      </p:sp>
    </p:spTree>
    <p:extLst>
      <p:ext uri="{BB962C8B-B14F-4D97-AF65-F5344CB8AC3E}">
        <p14:creationId xmlns:p14="http://schemas.microsoft.com/office/powerpoint/2010/main" val="221070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more on for each </a:t>
            </a:r>
          </a:p>
        </p:txBody>
      </p:sp>
      <p:sp>
        <p:nvSpPr>
          <p:cNvPr id="4" name="Slide Number Placeholder 3"/>
          <p:cNvSpPr>
            <a:spLocks noGrp="1"/>
          </p:cNvSpPr>
          <p:nvPr>
            <p:ph type="sldNum" sz="quarter" idx="10"/>
          </p:nvPr>
        </p:nvSpPr>
        <p:spPr/>
        <p:txBody>
          <a:bodyPr/>
          <a:lstStyle/>
          <a:p>
            <a:fld id="{1EC814E9-7823-3640-959A-7F2BD872A336}" type="slidenum">
              <a:rPr lang="en-US" smtClean="0"/>
              <a:t>17</a:t>
            </a:fld>
            <a:endParaRPr lang="en-US"/>
          </a:p>
        </p:txBody>
      </p:sp>
    </p:spTree>
    <p:extLst>
      <p:ext uri="{BB962C8B-B14F-4D97-AF65-F5344CB8AC3E}">
        <p14:creationId xmlns:p14="http://schemas.microsoft.com/office/powerpoint/2010/main" val="50025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EMR?</a:t>
            </a:r>
          </a:p>
        </p:txBody>
      </p:sp>
      <p:sp>
        <p:nvSpPr>
          <p:cNvPr id="4" name="Slide Number Placeholder 3"/>
          <p:cNvSpPr>
            <a:spLocks noGrp="1"/>
          </p:cNvSpPr>
          <p:nvPr>
            <p:ph type="sldNum" sz="quarter" idx="10"/>
          </p:nvPr>
        </p:nvSpPr>
        <p:spPr/>
        <p:txBody>
          <a:bodyPr/>
          <a:lstStyle/>
          <a:p>
            <a:fld id="{1EC814E9-7823-3640-959A-7F2BD872A336}" type="slidenum">
              <a:rPr lang="en-US" smtClean="0"/>
              <a:t>18</a:t>
            </a:fld>
            <a:endParaRPr lang="en-US"/>
          </a:p>
        </p:txBody>
      </p:sp>
    </p:spTree>
    <p:extLst>
      <p:ext uri="{BB962C8B-B14F-4D97-AF65-F5344CB8AC3E}">
        <p14:creationId xmlns:p14="http://schemas.microsoft.com/office/powerpoint/2010/main" val="3761427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19</a:t>
            </a:fld>
            <a:endParaRPr lang="en-US"/>
          </a:p>
        </p:txBody>
      </p:sp>
    </p:spTree>
    <p:extLst>
      <p:ext uri="{BB962C8B-B14F-4D97-AF65-F5344CB8AC3E}">
        <p14:creationId xmlns:p14="http://schemas.microsoft.com/office/powerpoint/2010/main" val="354766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71F0D-1F46-444D-B0C5-5EC6BA9BC3D3}" type="slidenum">
              <a:rPr lang="en-US" smtClean="0"/>
              <a:t>20</a:t>
            </a:fld>
            <a:endParaRPr lang="en-US"/>
          </a:p>
        </p:txBody>
      </p:sp>
    </p:spTree>
    <p:extLst>
      <p:ext uri="{BB962C8B-B14F-4D97-AF65-F5344CB8AC3E}">
        <p14:creationId xmlns:p14="http://schemas.microsoft.com/office/powerpoint/2010/main" val="3241734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22</a:t>
            </a:fld>
            <a:endParaRPr lang="en-US"/>
          </a:p>
        </p:txBody>
      </p:sp>
    </p:spTree>
    <p:extLst>
      <p:ext uri="{BB962C8B-B14F-4D97-AF65-F5344CB8AC3E}">
        <p14:creationId xmlns:p14="http://schemas.microsoft.com/office/powerpoint/2010/main" val="303717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23</a:t>
            </a:fld>
            <a:endParaRPr lang="en-US"/>
          </a:p>
        </p:txBody>
      </p:sp>
    </p:spTree>
    <p:extLst>
      <p:ext uri="{BB962C8B-B14F-4D97-AF65-F5344CB8AC3E}">
        <p14:creationId xmlns:p14="http://schemas.microsoft.com/office/powerpoint/2010/main" val="158819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24</a:t>
            </a:fld>
            <a:endParaRPr lang="en-US"/>
          </a:p>
        </p:txBody>
      </p:sp>
    </p:spTree>
    <p:extLst>
      <p:ext uri="{BB962C8B-B14F-4D97-AF65-F5344CB8AC3E}">
        <p14:creationId xmlns:p14="http://schemas.microsoft.com/office/powerpoint/2010/main" val="423012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simple motivational example. This is John,</a:t>
            </a:r>
            <a:r>
              <a:rPr lang="en-US" baseline="0" dirty="0"/>
              <a:t> </a:t>
            </a:r>
            <a:r>
              <a:rPr lang="en-US" dirty="0"/>
              <a:t>a typical bank customer. Like many consumers</a:t>
            </a:r>
            <a:r>
              <a:rPr lang="en-US" baseline="0" dirty="0"/>
              <a:t> today, when he applies for a loan, information about him is sent through a predictive model XX.</a:t>
            </a:r>
          </a:p>
          <a:p>
            <a:endParaRPr lang="en-US" baseline="0" dirty="0"/>
          </a:p>
          <a:p>
            <a:r>
              <a:rPr lang="en-US" baseline="0" dirty="0"/>
              <a:t>This model is designed to calculate the risk that John will have repayment problems, XX which, unfortunately for John, is 55%. And because his risk is high, the bank declines his loan application XX.</a:t>
            </a:r>
          </a:p>
          <a:p>
            <a:endParaRPr lang="en-US" baseline="0" dirty="0"/>
          </a:p>
          <a:p>
            <a:r>
              <a:rPr lang="en-US" baseline="0" dirty="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3</a:t>
            </a:fld>
            <a:endParaRPr lang="en-US"/>
          </a:p>
        </p:txBody>
      </p:sp>
    </p:spTree>
    <p:extLst>
      <p:ext uri="{BB962C8B-B14F-4D97-AF65-F5344CB8AC3E}">
        <p14:creationId xmlns:p14="http://schemas.microsoft.com/office/powerpoint/2010/main" val="302687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25</a:t>
            </a:fld>
            <a:endParaRPr lang="en-US"/>
          </a:p>
        </p:txBody>
      </p:sp>
    </p:spTree>
    <p:extLst>
      <p:ext uri="{BB962C8B-B14F-4D97-AF65-F5344CB8AC3E}">
        <p14:creationId xmlns:p14="http://schemas.microsoft.com/office/powerpoint/2010/main" val="2973596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26</a:t>
            </a:fld>
            <a:endParaRPr lang="en-US"/>
          </a:p>
        </p:txBody>
      </p:sp>
    </p:spTree>
    <p:extLst>
      <p:ext uri="{BB962C8B-B14F-4D97-AF65-F5344CB8AC3E}">
        <p14:creationId xmlns:p14="http://schemas.microsoft.com/office/powerpoint/2010/main" val="2256060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27</a:t>
            </a:fld>
            <a:endParaRPr lang="en-US"/>
          </a:p>
        </p:txBody>
      </p:sp>
    </p:spTree>
    <p:extLst>
      <p:ext uri="{BB962C8B-B14F-4D97-AF65-F5344CB8AC3E}">
        <p14:creationId xmlns:p14="http://schemas.microsoft.com/office/powerpoint/2010/main" val="3871393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28</a:t>
            </a:fld>
            <a:endParaRPr lang="en-US"/>
          </a:p>
        </p:txBody>
      </p:sp>
    </p:spTree>
    <p:extLst>
      <p:ext uri="{BB962C8B-B14F-4D97-AF65-F5344CB8AC3E}">
        <p14:creationId xmlns:p14="http://schemas.microsoft.com/office/powerpoint/2010/main" val="2441465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29</a:t>
            </a:fld>
            <a:endParaRPr lang="en-US"/>
          </a:p>
        </p:txBody>
      </p:sp>
    </p:spTree>
    <p:extLst>
      <p:ext uri="{BB962C8B-B14F-4D97-AF65-F5344CB8AC3E}">
        <p14:creationId xmlns:p14="http://schemas.microsoft.com/office/powerpoint/2010/main" val="120623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30</a:t>
            </a:fld>
            <a:endParaRPr lang="en-US"/>
          </a:p>
        </p:txBody>
      </p:sp>
    </p:spTree>
    <p:extLst>
      <p:ext uri="{BB962C8B-B14F-4D97-AF65-F5344CB8AC3E}">
        <p14:creationId xmlns:p14="http://schemas.microsoft.com/office/powerpoint/2010/main" val="55288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title shorter</a:t>
            </a:r>
          </a:p>
        </p:txBody>
      </p:sp>
      <p:sp>
        <p:nvSpPr>
          <p:cNvPr id="4" name="Slide Number Placeholder 3"/>
          <p:cNvSpPr>
            <a:spLocks noGrp="1"/>
          </p:cNvSpPr>
          <p:nvPr>
            <p:ph type="sldNum" sz="quarter" idx="10"/>
          </p:nvPr>
        </p:nvSpPr>
        <p:spPr/>
        <p:txBody>
          <a:bodyPr/>
          <a:lstStyle/>
          <a:p>
            <a:fld id="{1EC814E9-7823-3640-959A-7F2BD872A336}" type="slidenum">
              <a:rPr lang="en-US" smtClean="0"/>
              <a:t>31</a:t>
            </a:fld>
            <a:endParaRPr lang="en-US"/>
          </a:p>
        </p:txBody>
      </p:sp>
    </p:spTree>
    <p:extLst>
      <p:ext uri="{BB962C8B-B14F-4D97-AF65-F5344CB8AC3E}">
        <p14:creationId xmlns:p14="http://schemas.microsoft.com/office/powerpoint/2010/main" val="3155489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the</a:t>
            </a:r>
            <a:r>
              <a:rPr lang="en-US" baseline="0" dirty="0"/>
              <a:t> data scientist used a complex model is because they are often very accurate on large data sets XX, but that same complexity also makes them hard to interpret XX. In contrast, simple models are easy to interpret XX, but are often less accurate XX. This leads to a trade-off XX between interpretability and accuracy.</a:t>
            </a:r>
          </a:p>
          <a:p>
            <a:endParaRPr lang="en-US" baseline="0" dirty="0"/>
          </a:p>
          <a:p>
            <a:r>
              <a:rPr lang="en-US" baseline="0" dirty="0"/>
              <a:t>This trade-off is particularly painful for the bank since accuracy directly corresponds to profitability XX, while interpretability has important implications for customer satisfaction XX and even legality. This tradeoff effects a wide range of applications, and so many recent methods have been developed to address it.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a:t>
            </a:fld>
            <a:endParaRPr lang="en-US"/>
          </a:p>
        </p:txBody>
      </p:sp>
    </p:spTree>
    <p:extLst>
      <p:ext uri="{BB962C8B-B14F-4D97-AF65-F5344CB8AC3E}">
        <p14:creationId xmlns:p14="http://schemas.microsoft.com/office/powerpoint/2010/main" val="338315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methods do not try and make an entire complex model interpretable, because there is inherently too much to succinctly explain. </a:t>
            </a:r>
            <a:r>
              <a:rPr lang="en-US" baseline="0" dirty="0"/>
              <a:t>Instead they focus on explaining a single prediction XX, because mapping a single input to an output involves only a small part of the complexity of the overall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a:t>
            </a:fld>
            <a:endParaRPr lang="en-US"/>
          </a:p>
        </p:txBody>
      </p:sp>
    </p:spTree>
    <p:extLst>
      <p:ext uri="{BB962C8B-B14F-4D97-AF65-F5344CB8AC3E}">
        <p14:creationId xmlns:p14="http://schemas.microsoft.com/office/powerpoint/2010/main" val="262737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a:t>
            </a:fld>
            <a:endParaRPr lang="en-US"/>
          </a:p>
        </p:txBody>
      </p:sp>
    </p:spTree>
    <p:extLst>
      <p:ext uri="{BB962C8B-B14F-4D97-AF65-F5344CB8AC3E}">
        <p14:creationId xmlns:p14="http://schemas.microsoft.com/office/powerpoint/2010/main" val="850753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7</a:t>
            </a:fld>
            <a:endParaRPr lang="en-US"/>
          </a:p>
        </p:txBody>
      </p:sp>
    </p:spTree>
    <p:extLst>
      <p:ext uri="{BB962C8B-B14F-4D97-AF65-F5344CB8AC3E}">
        <p14:creationId xmlns:p14="http://schemas.microsoft.com/office/powerpoint/2010/main" val="228224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8</a:t>
            </a:fld>
            <a:endParaRPr lang="en-US"/>
          </a:p>
        </p:txBody>
      </p:sp>
    </p:spTree>
    <p:extLst>
      <p:ext uri="{BB962C8B-B14F-4D97-AF65-F5344CB8AC3E}">
        <p14:creationId xmlns:p14="http://schemas.microsoft.com/office/powerpoint/2010/main" val="229370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9</a:t>
            </a:fld>
            <a:endParaRPr lang="en-US"/>
          </a:p>
        </p:txBody>
      </p:sp>
    </p:spTree>
    <p:extLst>
      <p:ext uri="{BB962C8B-B14F-4D97-AF65-F5344CB8AC3E}">
        <p14:creationId xmlns:p14="http://schemas.microsoft.com/office/powerpoint/2010/main" val="316233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10</a:t>
            </a:fld>
            <a:endParaRPr lang="en-US"/>
          </a:p>
        </p:txBody>
      </p:sp>
    </p:spTree>
    <p:extLst>
      <p:ext uri="{BB962C8B-B14F-4D97-AF65-F5344CB8AC3E}">
        <p14:creationId xmlns:p14="http://schemas.microsoft.com/office/powerpoint/2010/main" val="88029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2387-073C-483A-A708-CA4C80C0A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9E5E4-47F2-4818-A9E3-7FE4F01D5A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4D96D5-5EBE-4CA4-9941-F087812C28DF}"/>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5" name="Footer Placeholder 4">
            <a:extLst>
              <a:ext uri="{FF2B5EF4-FFF2-40B4-BE49-F238E27FC236}">
                <a16:creationId xmlns:a16="http://schemas.microsoft.com/office/drawing/2014/main" id="{70C83779-86FA-448F-B839-58F81512F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9B018-F1B0-428B-A5E4-E0670113EF0E}"/>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60911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3726-0AC2-408A-A634-C499469E22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5E1C55-0DC7-4DE8-9144-AE764B0B5F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5C4F2-F6D6-4A27-A015-E6644BFC0CD5}"/>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5" name="Footer Placeholder 4">
            <a:extLst>
              <a:ext uri="{FF2B5EF4-FFF2-40B4-BE49-F238E27FC236}">
                <a16:creationId xmlns:a16="http://schemas.microsoft.com/office/drawing/2014/main" id="{EC196AFE-3AB6-48E7-A578-CD65287E1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D3BDC-708A-422E-8E15-F240340AC317}"/>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679206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CD6E5D-5E5F-4A8E-95A6-9BC7B9D8AF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BCB830-50EF-4C6A-80C9-DFACC790C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EE85F-6E51-4F82-896C-841AD40AEE86}"/>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5" name="Footer Placeholder 4">
            <a:extLst>
              <a:ext uri="{FF2B5EF4-FFF2-40B4-BE49-F238E27FC236}">
                <a16:creationId xmlns:a16="http://schemas.microsoft.com/office/drawing/2014/main" id="{6D6FF2C5-C98B-4980-A7CC-4D2E6DF78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5379F-EC8F-4C21-B43D-0761D8391F7F}"/>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3208019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86C3-B5BF-4CFB-842F-05783F543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F0960-51D4-4F7E-9128-E02BA6D017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1A381-E688-412C-989D-035FCF4DE4DC}"/>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5" name="Footer Placeholder 4">
            <a:extLst>
              <a:ext uri="{FF2B5EF4-FFF2-40B4-BE49-F238E27FC236}">
                <a16:creationId xmlns:a16="http://schemas.microsoft.com/office/drawing/2014/main" id="{B72EBBA4-C2F5-480E-81B9-76A8DE6A4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85A3F-C801-404B-A77D-D1725FDE8EC3}"/>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74909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CC59-2C49-4804-8C0A-A7C5EC1EA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102458-C23B-4959-923B-0165B524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B48B49-B7F5-46C7-9302-994347D3F96E}"/>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5" name="Footer Placeholder 4">
            <a:extLst>
              <a:ext uri="{FF2B5EF4-FFF2-40B4-BE49-F238E27FC236}">
                <a16:creationId xmlns:a16="http://schemas.microsoft.com/office/drawing/2014/main" id="{A801ACC3-EA1B-4D8F-A480-C566A0EFD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F6B5D-C046-46BA-BD34-A6477252826A}"/>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68882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FB8-EB9C-470A-9594-81B5688A2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BF3DB-F8AE-4A1F-83D3-E7F992C5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FAEB8-FBFF-4696-8754-7FF57A331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764EDE-9F25-42FB-83FC-02E8056A0674}"/>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6" name="Footer Placeholder 5">
            <a:extLst>
              <a:ext uri="{FF2B5EF4-FFF2-40B4-BE49-F238E27FC236}">
                <a16:creationId xmlns:a16="http://schemas.microsoft.com/office/drawing/2014/main" id="{5BDA867D-15A7-4796-81D3-DDFA9A687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DAD87-2CF5-4828-822F-BF19CA38F144}"/>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91966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49C9-E048-472D-93A9-6E4F8602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CFA94F-C7E9-4661-9CD7-5F51CB4D6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6801B-1E90-4E5E-AE9A-CBBF09152D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A6451A-76E5-47B2-9806-B68795A4B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03A3A9-1A87-4407-B4FE-4AEF3CF43E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359B3A-2C8E-428F-83EB-9045FC739F32}"/>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8" name="Footer Placeholder 7">
            <a:extLst>
              <a:ext uri="{FF2B5EF4-FFF2-40B4-BE49-F238E27FC236}">
                <a16:creationId xmlns:a16="http://schemas.microsoft.com/office/drawing/2014/main" id="{BE4998E2-3A24-4B6A-BA7E-A2664F1EDB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A6B994-9E2A-4280-8211-8FB9FD80DCDE}"/>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422142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64D0-F148-4580-A062-477B2E35B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1012CF-4709-4D05-9302-AFC77A563A27}"/>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4" name="Footer Placeholder 3">
            <a:extLst>
              <a:ext uri="{FF2B5EF4-FFF2-40B4-BE49-F238E27FC236}">
                <a16:creationId xmlns:a16="http://schemas.microsoft.com/office/drawing/2014/main" id="{1F08FE68-5845-4046-A3EB-E8BB1EC6B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CEA7CD-E706-411C-8790-A15724675E18}"/>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7121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EDDB8-CE95-4D6B-8975-95F1058EFAF1}"/>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3" name="Footer Placeholder 2">
            <a:extLst>
              <a:ext uri="{FF2B5EF4-FFF2-40B4-BE49-F238E27FC236}">
                <a16:creationId xmlns:a16="http://schemas.microsoft.com/office/drawing/2014/main" id="{78B86735-03E2-4E2C-ACA0-205BE8222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55112-A920-4197-A0AD-23D855F9B3EC}"/>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67749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C644-0519-4AA9-BC14-C56483E89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161B49-0B2E-4A96-B7DE-1634CF4C2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76EE42-4831-4E9B-B022-915871E40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F304-2295-4A2E-B02F-19312A73D42D}"/>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6" name="Footer Placeholder 5">
            <a:extLst>
              <a:ext uri="{FF2B5EF4-FFF2-40B4-BE49-F238E27FC236}">
                <a16:creationId xmlns:a16="http://schemas.microsoft.com/office/drawing/2014/main" id="{F5726A42-DC96-47C4-8321-52F7712B2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94D7E-2D58-4DE5-9DDD-A43645A6F37C}"/>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162793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BE79-DC00-4905-8ABC-3BA224A76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A223F9-75FB-4292-985D-F6E72F5930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C34DCE-CF44-4A5E-9991-FD905B529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2ACCA-8B46-4209-9735-33E5733B3CAA}"/>
              </a:ext>
            </a:extLst>
          </p:cNvPr>
          <p:cNvSpPr>
            <a:spLocks noGrp="1"/>
          </p:cNvSpPr>
          <p:nvPr>
            <p:ph type="dt" sz="half" idx="10"/>
          </p:nvPr>
        </p:nvSpPr>
        <p:spPr/>
        <p:txBody>
          <a:bodyPr/>
          <a:lstStyle/>
          <a:p>
            <a:fld id="{034A694A-AAEE-40E0-A9CB-3F9C317CBC1F}" type="datetimeFigureOut">
              <a:rPr lang="en-US" smtClean="0"/>
              <a:t>10/25/2019</a:t>
            </a:fld>
            <a:endParaRPr lang="en-US"/>
          </a:p>
        </p:txBody>
      </p:sp>
      <p:sp>
        <p:nvSpPr>
          <p:cNvPr id="6" name="Footer Placeholder 5">
            <a:extLst>
              <a:ext uri="{FF2B5EF4-FFF2-40B4-BE49-F238E27FC236}">
                <a16:creationId xmlns:a16="http://schemas.microsoft.com/office/drawing/2014/main" id="{3AD51778-BB78-4719-8A1D-70DDC6A7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6DBD8A-E2A5-400C-95D8-F716F7F01D19}"/>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08668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C1633-48AC-4F5C-BAD5-1D0E83B2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7AA384-9695-4A3A-9E54-20D20F6D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0438-A2B6-4369-BC49-2DE0DA209A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A694A-AAEE-40E0-A9CB-3F9C317CBC1F}" type="datetimeFigureOut">
              <a:rPr lang="en-US" smtClean="0"/>
              <a:t>10/25/2019</a:t>
            </a:fld>
            <a:endParaRPr lang="en-US"/>
          </a:p>
        </p:txBody>
      </p:sp>
      <p:sp>
        <p:nvSpPr>
          <p:cNvPr id="5" name="Footer Placeholder 4">
            <a:extLst>
              <a:ext uri="{FF2B5EF4-FFF2-40B4-BE49-F238E27FC236}">
                <a16:creationId xmlns:a16="http://schemas.microsoft.com/office/drawing/2014/main" id="{96D630D0-9ECA-43D8-8A8B-7A3D136414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FB796-3F34-4123-8294-08D6F34B03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B9A3B-3E3C-4117-A2F1-203557089FEA}" type="slidenum">
              <a:rPr lang="en-US" smtClean="0"/>
              <a:t>‹#›</a:t>
            </a:fld>
            <a:endParaRPr lang="en-US"/>
          </a:p>
        </p:txBody>
      </p:sp>
    </p:spTree>
    <p:extLst>
      <p:ext uri="{BB962C8B-B14F-4D97-AF65-F5344CB8AC3E}">
        <p14:creationId xmlns:p14="http://schemas.microsoft.com/office/powerpoint/2010/main" val="298498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8.pn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notesSlide" Target="../notesSlides/notesSlide16.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0.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29.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2.png"/><Relationship Id="rId3" Type="http://schemas.openxmlformats.org/officeDocument/2006/relationships/image" Target="../media/image8.tiff"/><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tif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A05D96-2DCA-894B-9F92-441A078A0EC4}"/>
              </a:ext>
            </a:extLst>
          </p:cNvPr>
          <p:cNvPicPr>
            <a:picLocks noChangeAspect="1"/>
          </p:cNvPicPr>
          <p:nvPr/>
        </p:nvPicPr>
        <p:blipFill rotWithShape="1">
          <a:blip r:embed="rId2"/>
          <a:srcRect l="73700" t="45990" r="3734" b="34010"/>
          <a:stretch/>
        </p:blipFill>
        <p:spPr>
          <a:xfrm>
            <a:off x="-3554414" y="-498240"/>
            <a:ext cx="10064750" cy="7709170"/>
          </a:xfrm>
          <a:prstGeom prst="rect">
            <a:avLst/>
          </a:prstGeom>
        </p:spPr>
      </p:pic>
      <p:sp>
        <p:nvSpPr>
          <p:cNvPr id="6" name="Rectangle 5">
            <a:extLst>
              <a:ext uri="{FF2B5EF4-FFF2-40B4-BE49-F238E27FC236}">
                <a16:creationId xmlns:a16="http://schemas.microsoft.com/office/drawing/2014/main" id="{63C29633-B29A-AE41-8A2D-358F205C235C}"/>
              </a:ext>
            </a:extLst>
          </p:cNvPr>
          <p:cNvSpPr/>
          <p:nvPr/>
        </p:nvSpPr>
        <p:spPr>
          <a:xfrm>
            <a:off x="4546599" y="1990355"/>
            <a:ext cx="6959597" cy="134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E2E48-8751-AF49-8B26-5242C8A442F3}"/>
              </a:ext>
            </a:extLst>
          </p:cNvPr>
          <p:cNvSpPr>
            <a:spLocks noGrp="1"/>
          </p:cNvSpPr>
          <p:nvPr>
            <p:ph type="ctrTitle"/>
          </p:nvPr>
        </p:nvSpPr>
        <p:spPr>
          <a:xfrm>
            <a:off x="2570161" y="1816100"/>
            <a:ext cx="9144000" cy="2387600"/>
          </a:xfrm>
        </p:spPr>
        <p:txBody>
          <a:bodyPr/>
          <a:lstStyle/>
          <a:p>
            <a:pPr algn="r"/>
            <a:r>
              <a:rPr lang="en-US" dirty="0"/>
              <a:t>Explainable AI with</a:t>
            </a:r>
            <a:br>
              <a:rPr lang="en-US" dirty="0"/>
            </a:br>
            <a:r>
              <a:rPr lang="en-US" dirty="0"/>
              <a:t>Shapley Values</a:t>
            </a:r>
          </a:p>
        </p:txBody>
      </p:sp>
      <p:sp>
        <p:nvSpPr>
          <p:cNvPr id="3" name="Subtitle 2">
            <a:extLst>
              <a:ext uri="{FF2B5EF4-FFF2-40B4-BE49-F238E27FC236}">
                <a16:creationId xmlns:a16="http://schemas.microsoft.com/office/drawing/2014/main" id="{B9420C15-F481-5145-A1A0-C2D1F01BE04B}"/>
              </a:ext>
            </a:extLst>
          </p:cNvPr>
          <p:cNvSpPr>
            <a:spLocks noGrp="1"/>
          </p:cNvSpPr>
          <p:nvPr>
            <p:ph type="subTitle" idx="1"/>
          </p:nvPr>
        </p:nvSpPr>
        <p:spPr>
          <a:xfrm>
            <a:off x="2570161" y="4524745"/>
            <a:ext cx="9144000" cy="1655762"/>
          </a:xfrm>
        </p:spPr>
        <p:txBody>
          <a:bodyPr/>
          <a:lstStyle/>
          <a:p>
            <a:pPr algn="r"/>
            <a:r>
              <a:rPr lang="en-US" dirty="0"/>
              <a:t>Scott Lundberg</a:t>
            </a:r>
          </a:p>
          <a:p>
            <a:pPr algn="r"/>
            <a:r>
              <a:rPr lang="en-US" dirty="0">
                <a:solidFill>
                  <a:schemeClr val="tx1">
                    <a:alpha val="50000"/>
                  </a:schemeClr>
                </a:solidFill>
              </a:rPr>
              <a:t>Microsoft Research</a:t>
            </a:r>
          </a:p>
        </p:txBody>
      </p:sp>
    </p:spTree>
    <p:extLst>
      <p:ext uri="{BB962C8B-B14F-4D97-AF65-F5344CB8AC3E}">
        <p14:creationId xmlns:p14="http://schemas.microsoft.com/office/powerpoint/2010/main" val="3917452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10</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mc:Fallback>
      </mc:AlternateContent>
      <p:sp>
        <p:nvSpPr>
          <p:cNvPr id="31" name="Title 1">
            <a:extLst>
              <a:ext uri="{FF2B5EF4-FFF2-40B4-BE49-F238E27FC236}">
                <a16:creationId xmlns:a16="http://schemas.microsoft.com/office/drawing/2014/main" id="{26A205F4-E435-4691-BE94-CC5073F664E6}"/>
              </a:ext>
            </a:extLst>
          </p:cNvPr>
          <p:cNvSpPr>
            <a:spLocks noGrp="1"/>
          </p:cNvSpPr>
          <p:nvPr>
            <p:ph type="title"/>
          </p:nvPr>
        </p:nvSpPr>
        <p:spPr>
          <a:xfrm>
            <a:off x="838200" y="365125"/>
            <a:ext cx="10515600" cy="1325563"/>
          </a:xfrm>
        </p:spPr>
        <p:txBody>
          <a:bodyPr/>
          <a:lstStyle/>
          <a:p>
            <a:r>
              <a:rPr lang="en-US" dirty="0"/>
              <a:t>Shapley properties</a:t>
            </a:r>
          </a:p>
        </p:txBody>
      </p:sp>
      <p:sp>
        <p:nvSpPr>
          <p:cNvPr id="32" name="TextBox 31">
            <a:extLst>
              <a:ext uri="{FF2B5EF4-FFF2-40B4-BE49-F238E27FC236}">
                <a16:creationId xmlns:a16="http://schemas.microsoft.com/office/drawing/2014/main" id="{CD800F1D-2C92-4442-BA1B-A70D32045750}"/>
              </a:ext>
            </a:extLst>
          </p:cNvPr>
          <p:cNvSpPr txBox="1"/>
          <p:nvPr/>
        </p:nvSpPr>
        <p:spPr>
          <a:xfrm>
            <a:off x="3138376" y="1831646"/>
            <a:ext cx="8110195" cy="1569660"/>
          </a:xfrm>
          <a:prstGeom prst="rect">
            <a:avLst/>
          </a:prstGeom>
          <a:noFill/>
        </p:spPr>
        <p:txBody>
          <a:bodyPr wrap="square" rtlCol="0">
            <a:spAutoFit/>
          </a:bodyPr>
          <a:lstStyle/>
          <a:p>
            <a:r>
              <a:rPr lang="en-US" sz="2400" b="1" dirty="0">
                <a:solidFill>
                  <a:srgbClr val="0089FA"/>
                </a:solidFill>
                <a:latin typeface="Myriad Pro" panose="020B0503030403020204" pitchFamily="34" charset="0"/>
              </a:rPr>
              <a:t>Monotonicity </a:t>
            </a:r>
            <a:r>
              <a:rPr lang="en-US" sz="2400" dirty="0">
                <a:solidFill>
                  <a:srgbClr val="0089FA"/>
                </a:solidFill>
                <a:latin typeface="Myriad Pro" panose="020B0503030403020204" pitchFamily="34" charset="0"/>
              </a:rPr>
              <a:t>(consistency) </a:t>
            </a:r>
            <a:r>
              <a:rPr lang="en-US" sz="2400" dirty="0">
                <a:latin typeface="Myriad Pro" panose="020B0503030403020204" pitchFamily="34" charset="0"/>
              </a:rPr>
              <a:t>– If you change the original model such that a feature has a larger impact in every possible ordering, then that input’s attribution should not decrease.</a:t>
            </a:r>
          </a:p>
        </p:txBody>
      </p:sp>
      <p:sp>
        <p:nvSpPr>
          <p:cNvPr id="33" name="10-Point Star 25">
            <a:extLst>
              <a:ext uri="{FF2B5EF4-FFF2-40B4-BE49-F238E27FC236}">
                <a16:creationId xmlns:a16="http://schemas.microsoft.com/office/drawing/2014/main" id="{2B296ED8-F6B4-44FB-BCAC-61BBC32152F6}"/>
              </a:ext>
            </a:extLst>
          </p:cNvPr>
          <p:cNvSpPr/>
          <p:nvPr/>
        </p:nvSpPr>
        <p:spPr>
          <a:xfrm>
            <a:off x="1792263" y="1887927"/>
            <a:ext cx="1082040" cy="1082040"/>
          </a:xfrm>
          <a:prstGeom prst="star10">
            <a:avLst/>
          </a:prstGeom>
          <a:solidFill>
            <a:srgbClr val="00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2</a:t>
            </a:r>
            <a:endParaRPr lang="en-US" sz="2400" dirty="0"/>
          </a:p>
        </p:txBody>
      </p:sp>
      <p:sp>
        <p:nvSpPr>
          <p:cNvPr id="34" name="TextBox 33">
            <a:extLst>
              <a:ext uri="{FF2B5EF4-FFF2-40B4-BE49-F238E27FC236}">
                <a16:creationId xmlns:a16="http://schemas.microsoft.com/office/drawing/2014/main" id="{73A52C05-7CD5-4AFB-A1CA-26FF45B0B630}"/>
              </a:ext>
            </a:extLst>
          </p:cNvPr>
          <p:cNvSpPr txBox="1"/>
          <p:nvPr/>
        </p:nvSpPr>
        <p:spPr>
          <a:xfrm>
            <a:off x="2295132" y="3649066"/>
            <a:ext cx="7799892" cy="1631216"/>
          </a:xfrm>
          <a:prstGeom prst="rect">
            <a:avLst/>
          </a:prstGeom>
          <a:solidFill>
            <a:schemeClr val="bg1"/>
          </a:solidFill>
          <a:ln>
            <a:solidFill>
              <a:schemeClr val="tx1"/>
            </a:solidFill>
          </a:ln>
        </p:spPr>
        <p:txBody>
          <a:bodyPr wrap="none" rtlCol="0">
            <a:spAutoFit/>
          </a:bodyPr>
          <a:lstStyle/>
          <a:p>
            <a:pPr algn="ctr"/>
            <a:endParaRPr lang="en-US" sz="1400" dirty="0">
              <a:solidFill>
                <a:srgbClr val="FF0000"/>
              </a:solidFill>
            </a:endParaRPr>
          </a:p>
          <a:p>
            <a:pPr algn="ctr"/>
            <a:r>
              <a:rPr lang="en-US" sz="2400" dirty="0">
                <a:solidFill>
                  <a:srgbClr val="FF0000"/>
                </a:solidFill>
              </a:rPr>
              <a:t>Violating consistency means you can’t trust feature orderings</a:t>
            </a:r>
          </a:p>
          <a:p>
            <a:pPr algn="ctr"/>
            <a:r>
              <a:rPr lang="en-US" sz="2400" dirty="0">
                <a:solidFill>
                  <a:srgbClr val="FF0000"/>
                </a:solidFill>
              </a:rPr>
              <a:t>based on your attributions.</a:t>
            </a:r>
          </a:p>
          <a:p>
            <a:pPr algn="ctr"/>
            <a:r>
              <a:rPr lang="en-US" sz="2400" dirty="0">
                <a:solidFill>
                  <a:srgbClr val="FF0000"/>
                </a:solidFill>
              </a:rPr>
              <a:t>…even within the same model!</a:t>
            </a:r>
          </a:p>
          <a:p>
            <a:pPr algn="ctr"/>
            <a:endParaRPr lang="en-US" sz="1400" dirty="0">
              <a:solidFill>
                <a:srgbClr val="FF0000"/>
              </a:solidFill>
            </a:endParaRPr>
          </a:p>
        </p:txBody>
      </p:sp>
    </p:spTree>
    <p:extLst>
      <p:ext uri="{BB962C8B-B14F-4D97-AF65-F5344CB8AC3E}">
        <p14:creationId xmlns:p14="http://schemas.microsoft.com/office/powerpoint/2010/main" val="364257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11</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D35C4052-E72B-4067-948C-41E179DF2AF8}"/>
              </a:ext>
            </a:extLst>
          </p:cNvPr>
          <p:cNvSpPr/>
          <p:nvPr/>
        </p:nvSpPr>
        <p:spPr>
          <a:xfrm>
            <a:off x="1073534" y="1755524"/>
            <a:ext cx="10044929" cy="523220"/>
          </a:xfrm>
          <a:prstGeom prst="rect">
            <a:avLst/>
          </a:prstGeom>
        </p:spPr>
        <p:txBody>
          <a:bodyPr wrap="none">
            <a:spAutoFit/>
          </a:bodyPr>
          <a:lstStyle/>
          <a:p>
            <a:pPr algn="ctr"/>
            <a:r>
              <a:rPr lang="en-US" sz="2800" dirty="0"/>
              <a:t>Shapley values result from </a:t>
            </a:r>
            <a:r>
              <a:rPr lang="en-US" sz="2800" b="1" dirty="0"/>
              <a:t>averaging over all N! possible orderings</a:t>
            </a:r>
            <a:r>
              <a:rPr lang="en-US" sz="2800" dirty="0"/>
              <a:t>.</a:t>
            </a:r>
          </a:p>
        </p:txBody>
      </p:sp>
      <p:sp>
        <p:nvSpPr>
          <p:cNvPr id="43" name="TextBox 42">
            <a:extLst>
              <a:ext uri="{FF2B5EF4-FFF2-40B4-BE49-F238E27FC236}">
                <a16:creationId xmlns:a16="http://schemas.microsoft.com/office/drawing/2014/main" id="{2971E91A-3DCF-4DE5-B468-EEDA3FF46BBE}"/>
              </a:ext>
            </a:extLst>
          </p:cNvPr>
          <p:cNvSpPr txBox="1"/>
          <p:nvPr/>
        </p:nvSpPr>
        <p:spPr>
          <a:xfrm>
            <a:off x="5300555" y="2856432"/>
            <a:ext cx="1590885" cy="523220"/>
          </a:xfrm>
          <a:prstGeom prst="rect">
            <a:avLst/>
          </a:prstGeom>
          <a:noFill/>
        </p:spPr>
        <p:txBody>
          <a:bodyPr wrap="none" rtlCol="0">
            <a:spAutoFit/>
          </a:bodyPr>
          <a:lstStyle/>
          <a:p>
            <a:pPr algn="ctr"/>
            <a:r>
              <a:rPr lang="en-US" sz="2800" dirty="0"/>
              <a:t>(NP-hard)</a:t>
            </a:r>
          </a:p>
        </p:txBody>
      </p:sp>
      <p:pic>
        <p:nvPicPr>
          <p:cNvPr id="31" name="Picture 30">
            <a:extLst>
              <a:ext uri="{FF2B5EF4-FFF2-40B4-BE49-F238E27FC236}">
                <a16:creationId xmlns:a16="http://schemas.microsoft.com/office/drawing/2014/main" id="{5286C3D0-1A89-4FC6-9CED-96B13E434FD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Tree>
    <p:extLst>
      <p:ext uri="{BB962C8B-B14F-4D97-AF65-F5344CB8AC3E}">
        <p14:creationId xmlns:p14="http://schemas.microsoft.com/office/powerpoint/2010/main" val="414257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FE11D3-4CD4-4935-8F3E-A6D4A438D9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Tree>
    <p:extLst>
      <p:ext uri="{BB962C8B-B14F-4D97-AF65-F5344CB8AC3E}">
        <p14:creationId xmlns:p14="http://schemas.microsoft.com/office/powerpoint/2010/main" val="38142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FE11D3-4CD4-4935-8F3E-A6D4A438D9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A1880387-66E3-473B-AD53-C58867BFD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73" y="2438195"/>
            <a:ext cx="13406203" cy="1817039"/>
          </a:xfrm>
          <a:prstGeom prst="rect">
            <a:avLst/>
          </a:prstGeom>
        </p:spPr>
      </p:pic>
      <p:sp>
        <p:nvSpPr>
          <p:cNvPr id="7" name="TextBox 6">
            <a:extLst>
              <a:ext uri="{FF2B5EF4-FFF2-40B4-BE49-F238E27FC236}">
                <a16:creationId xmlns:a16="http://schemas.microsoft.com/office/drawing/2014/main" id="{CD443F83-38AA-428F-AB5B-C1EF82E34AFA}"/>
              </a:ext>
            </a:extLst>
          </p:cNvPr>
          <p:cNvSpPr txBox="1"/>
          <p:nvPr/>
        </p:nvSpPr>
        <p:spPr>
          <a:xfrm>
            <a:off x="696124" y="599607"/>
            <a:ext cx="11213326" cy="923330"/>
          </a:xfrm>
          <a:prstGeom prst="rect">
            <a:avLst/>
          </a:prstGeom>
          <a:solidFill>
            <a:schemeClr val="bg1">
              <a:lumMod val="95000"/>
            </a:schemeClr>
          </a:solidFill>
        </p:spPr>
        <p:txBody>
          <a:bodyPr wrap="none" rtlCol="0">
            <a:spAutoFit/>
          </a:bodyPr>
          <a:lstStyle/>
          <a:p>
            <a:r>
              <a:rPr lang="en-US" dirty="0">
                <a:latin typeface="Miriam Fixed" panose="020B0509050101010101" pitchFamily="49" charset="-79"/>
                <a:cs typeface="Miriam Fixed" panose="020B0509050101010101" pitchFamily="49" charset="-79"/>
              </a:rPr>
              <a:t>ex = </a:t>
            </a:r>
            <a:r>
              <a:rPr lang="en-US" dirty="0" err="1">
                <a:latin typeface="Miriam Fixed" panose="020B0509050101010101" pitchFamily="49" charset="-79"/>
                <a:cs typeface="Miriam Fixed" panose="020B0509050101010101" pitchFamily="49" charset="-79"/>
              </a:rPr>
              <a:t>shap.TreeExplainer</a:t>
            </a:r>
            <a:r>
              <a:rPr lang="en-US" dirty="0">
                <a:latin typeface="Miriam Fixed" panose="020B0509050101010101" pitchFamily="49" charset="-79"/>
                <a:cs typeface="Miriam Fixed" panose="020B0509050101010101" pitchFamily="49" charset="-79"/>
              </a:rPr>
              <a:t>(model, …)</a:t>
            </a:r>
          </a:p>
          <a:p>
            <a:r>
              <a:rPr lang="en-US" dirty="0" err="1">
                <a:latin typeface="Miriam Fixed" panose="020B0509050101010101" pitchFamily="49" charset="-79"/>
                <a:cs typeface="Miriam Fixed" panose="020B0509050101010101" pitchFamily="49" charset="-79"/>
              </a:rPr>
              <a:t>shap_values</a:t>
            </a:r>
            <a:r>
              <a:rPr lang="en-US" dirty="0">
                <a:latin typeface="Miriam Fixed" panose="020B0509050101010101" pitchFamily="49" charset="-79"/>
                <a:cs typeface="Miriam Fixed" panose="020B0509050101010101" pitchFamily="49" charset="-79"/>
              </a:rPr>
              <a:t> = </a:t>
            </a:r>
            <a:r>
              <a:rPr lang="en-US" dirty="0" err="1">
                <a:latin typeface="Miriam Fixed" panose="020B0509050101010101" pitchFamily="49" charset="-79"/>
                <a:cs typeface="Miriam Fixed" panose="020B0509050101010101" pitchFamily="49" charset="-79"/>
              </a:rPr>
              <a:t>ex.shap_values</a:t>
            </a:r>
            <a:r>
              <a:rPr lang="en-US" dirty="0">
                <a:latin typeface="Miriam Fixed" panose="020B0509050101010101" pitchFamily="49" charset="-79"/>
                <a:cs typeface="Miriam Fixed" panose="020B0509050101010101" pitchFamily="49" charset="-79"/>
              </a:rPr>
              <a:t>(X)</a:t>
            </a:r>
          </a:p>
          <a:p>
            <a:r>
              <a:rPr lang="en-US" dirty="0" err="1">
                <a:latin typeface="Miriam Fixed" panose="020B0509050101010101" pitchFamily="49" charset="-79"/>
                <a:cs typeface="Miriam Fixed" panose="020B0509050101010101" pitchFamily="49" charset="-79"/>
              </a:rPr>
              <a:t>shap.force_plot</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ex.expected_value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shap_values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john_ind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X.iloc</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john_ind</a:t>
            </a:r>
            <a:r>
              <a:rPr lang="en-US" dirty="0">
                <a:latin typeface="Miriam Fixed" panose="020B0509050101010101" pitchFamily="49" charset="-79"/>
                <a:cs typeface="Miriam Fixed" panose="020B0509050101010101" pitchFamily="49" charset="-79"/>
              </a:rPr>
              <a:t>,:]) </a:t>
            </a:r>
          </a:p>
        </p:txBody>
      </p:sp>
      <p:sp>
        <p:nvSpPr>
          <p:cNvPr id="5" name="Rectangle 4">
            <a:extLst>
              <a:ext uri="{FF2B5EF4-FFF2-40B4-BE49-F238E27FC236}">
                <a16:creationId xmlns:a16="http://schemas.microsoft.com/office/drawing/2014/main" id="{036BBA08-E20B-4729-A448-C1FF0A53C35A}"/>
              </a:ext>
            </a:extLst>
          </p:cNvPr>
          <p:cNvSpPr/>
          <p:nvPr/>
        </p:nvSpPr>
        <p:spPr>
          <a:xfrm>
            <a:off x="2644370" y="3429000"/>
            <a:ext cx="3036902" cy="612652"/>
          </a:xfrm>
          <a:prstGeom prst="rect">
            <a:avLst/>
          </a:prstGeom>
          <a:noFill/>
          <a:ln w="50800">
            <a:solidFill>
              <a:srgbClr val="F7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D560F8C-0E63-46A1-B91A-45246F8535AC}"/>
              </a:ext>
            </a:extLst>
          </p:cNvPr>
          <p:cNvSpPr txBox="1"/>
          <p:nvPr/>
        </p:nvSpPr>
        <p:spPr>
          <a:xfrm>
            <a:off x="488500" y="4370335"/>
            <a:ext cx="6999087" cy="954107"/>
          </a:xfrm>
          <a:prstGeom prst="rect">
            <a:avLst/>
          </a:prstGeom>
          <a:noFill/>
        </p:spPr>
        <p:txBody>
          <a:bodyPr wrap="square" rtlCol="0">
            <a:spAutoFit/>
          </a:bodyPr>
          <a:lstStyle/>
          <a:p>
            <a:pPr algn="ctr"/>
            <a:r>
              <a:rPr lang="en-US" sz="2800" dirty="0">
                <a:solidFill>
                  <a:srgbClr val="F7004B"/>
                </a:solidFill>
              </a:rPr>
              <a:t>Why does 46 years of credit history increase the risk of payment problems?</a:t>
            </a:r>
          </a:p>
        </p:txBody>
      </p:sp>
      <p:sp>
        <p:nvSpPr>
          <p:cNvPr id="2" name="Rectangle 1">
            <a:extLst>
              <a:ext uri="{FF2B5EF4-FFF2-40B4-BE49-F238E27FC236}">
                <a16:creationId xmlns:a16="http://schemas.microsoft.com/office/drawing/2014/main" id="{904C3149-8A0B-4C7C-9A3C-25699F6DDE80}"/>
              </a:ext>
            </a:extLst>
          </p:cNvPr>
          <p:cNvSpPr/>
          <p:nvPr/>
        </p:nvSpPr>
        <p:spPr>
          <a:xfrm>
            <a:off x="2953061" y="1224267"/>
            <a:ext cx="2503359" cy="2297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62E969-30BD-41A2-ABAB-18765F7EA676}"/>
              </a:ext>
            </a:extLst>
          </p:cNvPr>
          <p:cNvSpPr/>
          <p:nvPr/>
        </p:nvSpPr>
        <p:spPr>
          <a:xfrm>
            <a:off x="5483902" y="1154243"/>
            <a:ext cx="3337809" cy="2998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4D57B1-EDC8-433F-A2A3-DE40B804B282}"/>
              </a:ext>
            </a:extLst>
          </p:cNvPr>
          <p:cNvSpPr/>
          <p:nvPr/>
        </p:nvSpPr>
        <p:spPr>
          <a:xfrm>
            <a:off x="8951628" y="1224267"/>
            <a:ext cx="2455887" cy="2297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7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2"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CDD41-FC6B-499E-A6B6-B99C18CEC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48" y="1089396"/>
            <a:ext cx="8424652" cy="4944904"/>
          </a:xfrm>
          <a:prstGeom prst="rect">
            <a:avLst/>
          </a:prstGeom>
        </p:spPr>
      </p:pic>
      <p:sp>
        <p:nvSpPr>
          <p:cNvPr id="6" name="Rectangle 5">
            <a:extLst>
              <a:ext uri="{FF2B5EF4-FFF2-40B4-BE49-F238E27FC236}">
                <a16:creationId xmlns:a16="http://schemas.microsoft.com/office/drawing/2014/main" id="{759A9013-BB6D-470B-BA74-83B0D21BD213}"/>
              </a:ext>
            </a:extLst>
          </p:cNvPr>
          <p:cNvSpPr/>
          <p:nvPr/>
        </p:nvSpPr>
        <p:spPr>
          <a:xfrm>
            <a:off x="3351112" y="945570"/>
            <a:ext cx="4892572" cy="4426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A18079-FBF1-4FCC-A2CA-E3290F75FD8C}"/>
              </a:ext>
            </a:extLst>
          </p:cNvPr>
          <p:cNvSpPr/>
          <p:nvPr/>
        </p:nvSpPr>
        <p:spPr>
          <a:xfrm>
            <a:off x="1610314" y="1044426"/>
            <a:ext cx="1694003" cy="4426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9A8449-B3DF-47EB-8806-14AB8EF6F409}"/>
              </a:ext>
            </a:extLst>
          </p:cNvPr>
          <p:cNvSpPr/>
          <p:nvPr/>
        </p:nvSpPr>
        <p:spPr>
          <a:xfrm>
            <a:off x="8517740" y="1044426"/>
            <a:ext cx="2078936" cy="4635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691D1B-DF4F-4861-A030-4807889ED4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10" name="TextBox 9">
            <a:extLst>
              <a:ext uri="{FF2B5EF4-FFF2-40B4-BE49-F238E27FC236}">
                <a16:creationId xmlns:a16="http://schemas.microsoft.com/office/drawing/2014/main" id="{9AF4FAF9-9DA5-4523-AD55-BE0424CB40E1}"/>
              </a:ext>
            </a:extLst>
          </p:cNvPr>
          <p:cNvSpPr txBox="1"/>
          <p:nvPr/>
        </p:nvSpPr>
        <p:spPr>
          <a:xfrm>
            <a:off x="553718" y="375936"/>
            <a:ext cx="9007594" cy="369332"/>
          </a:xfrm>
          <a:prstGeom prst="rect">
            <a:avLst/>
          </a:prstGeom>
          <a:solidFill>
            <a:schemeClr val="bg1">
              <a:lumMod val="95000"/>
            </a:schemeClr>
          </a:solidFill>
        </p:spPr>
        <p:txBody>
          <a:bodyPr wrap="none" rtlCol="0">
            <a:spAutoFit/>
          </a:bodyPr>
          <a:lstStyle/>
          <a:p>
            <a:r>
              <a:rPr lang="en-US" dirty="0" err="1">
                <a:latin typeface="Miriam Fixed" panose="020B0509050101010101" pitchFamily="49" charset="-79"/>
                <a:cs typeface="Miriam Fixed" panose="020B0509050101010101" pitchFamily="49" charset="-79"/>
              </a:rPr>
              <a:t>shap.dependence_plot</a:t>
            </a:r>
            <a:r>
              <a:rPr lang="en-US" dirty="0">
                <a:latin typeface="Miriam Fixed" panose="020B0509050101010101" pitchFamily="49" charset="-79"/>
                <a:cs typeface="Miriam Fixed" panose="020B0509050101010101" pitchFamily="49" charset="-79"/>
              </a:rPr>
              <a:t>(“Months of credit history”, </a:t>
            </a:r>
            <a:r>
              <a:rPr lang="en-US" dirty="0" err="1">
                <a:latin typeface="Miriam Fixed" panose="020B0509050101010101" pitchFamily="49" charset="-79"/>
                <a:cs typeface="Miriam Fixed" panose="020B0509050101010101" pitchFamily="49" charset="-79"/>
              </a:rPr>
              <a:t>shap_values</a:t>
            </a:r>
            <a:r>
              <a:rPr lang="en-US" dirty="0">
                <a:latin typeface="Miriam Fixed" panose="020B0509050101010101" pitchFamily="49" charset="-79"/>
                <a:cs typeface="Miriam Fixed" panose="020B0509050101010101" pitchFamily="49" charset="-79"/>
              </a:rPr>
              <a:t>, X)</a:t>
            </a:r>
          </a:p>
        </p:txBody>
      </p:sp>
      <p:sp>
        <p:nvSpPr>
          <p:cNvPr id="11" name="Rectangle 10">
            <a:extLst>
              <a:ext uri="{FF2B5EF4-FFF2-40B4-BE49-F238E27FC236}">
                <a16:creationId xmlns:a16="http://schemas.microsoft.com/office/drawing/2014/main" id="{5D8613B5-007D-45F3-A13C-83818ADD262F}"/>
              </a:ext>
            </a:extLst>
          </p:cNvPr>
          <p:cNvSpPr/>
          <p:nvPr/>
        </p:nvSpPr>
        <p:spPr>
          <a:xfrm>
            <a:off x="3477717" y="429080"/>
            <a:ext cx="3762532" cy="2529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958D0E-DE58-496B-A6FB-CEBAC5BED7A7}"/>
              </a:ext>
            </a:extLst>
          </p:cNvPr>
          <p:cNvSpPr/>
          <p:nvPr/>
        </p:nvSpPr>
        <p:spPr>
          <a:xfrm>
            <a:off x="7240249" y="429080"/>
            <a:ext cx="1761344" cy="2614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38B18B-5675-48B6-9B7C-5FD2C6E10560}"/>
              </a:ext>
            </a:extLst>
          </p:cNvPr>
          <p:cNvSpPr/>
          <p:nvPr/>
        </p:nvSpPr>
        <p:spPr>
          <a:xfrm>
            <a:off x="9091534" y="424860"/>
            <a:ext cx="189918" cy="204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503BFA-E490-458A-9975-A95B9034BFFA}"/>
              </a:ext>
            </a:extLst>
          </p:cNvPr>
          <p:cNvSpPr/>
          <p:nvPr/>
        </p:nvSpPr>
        <p:spPr>
          <a:xfrm>
            <a:off x="2748440" y="3698938"/>
            <a:ext cx="6125737" cy="2795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F92D6-0E96-4E0D-BADD-110B51DCD598}"/>
              </a:ext>
            </a:extLst>
          </p:cNvPr>
          <p:cNvSpPr/>
          <p:nvPr/>
        </p:nvSpPr>
        <p:spPr>
          <a:xfrm>
            <a:off x="6931556" y="3473852"/>
            <a:ext cx="481079" cy="447760"/>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38905E-B1ED-4EEA-B424-0148655A7CCA}"/>
              </a:ext>
            </a:extLst>
          </p:cNvPr>
          <p:cNvSpPr/>
          <p:nvPr/>
        </p:nvSpPr>
        <p:spPr>
          <a:xfrm>
            <a:off x="6248401" y="2647950"/>
            <a:ext cx="2269340" cy="2009775"/>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C4CB723-7F33-4A98-B08B-AA7A5FF6F1FA}"/>
              </a:ext>
            </a:extLst>
          </p:cNvPr>
          <p:cNvSpPr txBox="1"/>
          <p:nvPr/>
        </p:nvSpPr>
        <p:spPr>
          <a:xfrm>
            <a:off x="4276921" y="1332956"/>
            <a:ext cx="4457137" cy="1200329"/>
          </a:xfrm>
          <a:prstGeom prst="rect">
            <a:avLst/>
          </a:prstGeom>
          <a:noFill/>
        </p:spPr>
        <p:txBody>
          <a:bodyPr wrap="square" rtlCol="0">
            <a:spAutoFit/>
          </a:bodyPr>
          <a:lstStyle/>
          <a:p>
            <a:pPr algn="ctr"/>
            <a:r>
              <a:rPr lang="en-US" sz="2400" dirty="0">
                <a:solidFill>
                  <a:srgbClr val="0089FA"/>
                </a:solidFill>
              </a:rPr>
              <a:t>The model is identifying retirement-age individuals based on their long credit histories!</a:t>
            </a:r>
          </a:p>
        </p:txBody>
      </p:sp>
      <p:sp>
        <p:nvSpPr>
          <p:cNvPr id="18" name="Oval Callout 20">
            <a:extLst>
              <a:ext uri="{FF2B5EF4-FFF2-40B4-BE49-F238E27FC236}">
                <a16:creationId xmlns:a16="http://schemas.microsoft.com/office/drawing/2014/main" id="{C3662330-0306-4B8D-B883-361DF1CC95E8}"/>
              </a:ext>
            </a:extLst>
          </p:cNvPr>
          <p:cNvSpPr/>
          <p:nvPr/>
        </p:nvSpPr>
        <p:spPr>
          <a:xfrm>
            <a:off x="6715125" y="3781426"/>
            <a:ext cx="3018475" cy="1361402"/>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Box 18">
            <a:extLst>
              <a:ext uri="{FF2B5EF4-FFF2-40B4-BE49-F238E27FC236}">
                <a16:creationId xmlns:a16="http://schemas.microsoft.com/office/drawing/2014/main" id="{1A8B93A2-A89D-474E-BF3B-89DDC4F23184}"/>
              </a:ext>
            </a:extLst>
          </p:cNvPr>
          <p:cNvSpPr txBox="1"/>
          <p:nvPr/>
        </p:nvSpPr>
        <p:spPr>
          <a:xfrm>
            <a:off x="6883254" y="4003696"/>
            <a:ext cx="2688172" cy="830997"/>
          </a:xfrm>
          <a:prstGeom prst="rect">
            <a:avLst/>
          </a:prstGeom>
          <a:noFill/>
        </p:spPr>
        <p:txBody>
          <a:bodyPr wrap="none" rtlCol="0">
            <a:spAutoFit/>
          </a:bodyPr>
          <a:lstStyle/>
          <a:p>
            <a:pPr algn="ctr"/>
            <a:r>
              <a:rPr lang="en-US" sz="2400" dirty="0"/>
              <a:t>Explain and</a:t>
            </a:r>
          </a:p>
          <a:p>
            <a:pPr algn="ctr"/>
            <a:r>
              <a:rPr lang="en-US" sz="2400" dirty="0"/>
              <a:t>debug your models!</a:t>
            </a:r>
          </a:p>
        </p:txBody>
      </p:sp>
    </p:spTree>
    <p:extLst>
      <p:ext uri="{BB962C8B-B14F-4D97-AF65-F5344CB8AC3E}">
        <p14:creationId xmlns:p14="http://schemas.microsoft.com/office/powerpoint/2010/main" val="38315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5" grpId="1" animBg="1"/>
      <p:bldP spid="16" grpId="0" animBg="1"/>
      <p:bldP spid="17" grpId="0"/>
      <p:bldP spid="18"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EF09D5F9-97D0-A54B-8713-ED57BFB63CCB}"/>
              </a:ext>
            </a:extLst>
          </p:cNvPr>
          <p:cNvSpPr/>
          <p:nvPr/>
        </p:nvSpPr>
        <p:spPr>
          <a:xfrm>
            <a:off x="242405" y="1702061"/>
            <a:ext cx="2733752" cy="4935399"/>
          </a:xfrm>
          <a:prstGeom prst="roundRect">
            <a:avLst>
              <a:gd name="adj" fmla="val 858"/>
            </a:avLst>
          </a:prstGeom>
          <a:solidFill>
            <a:srgbClr val="FAD6D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1DD7A-9232-1543-A3B0-E09A8DC8D1B7}"/>
              </a:ext>
            </a:extLst>
          </p:cNvPr>
          <p:cNvSpPr>
            <a:spLocks noGrp="1"/>
          </p:cNvSpPr>
          <p:nvPr>
            <p:ph type="title"/>
          </p:nvPr>
        </p:nvSpPr>
        <p:spPr>
          <a:xfrm>
            <a:off x="838200" y="209166"/>
            <a:ext cx="10515600" cy="1325563"/>
          </a:xfrm>
        </p:spPr>
        <p:txBody>
          <a:bodyPr>
            <a:normAutofit/>
          </a:bodyPr>
          <a:lstStyle/>
          <a:p>
            <a:pPr algn="ctr"/>
            <a:r>
              <a:rPr lang="en-US" dirty="0"/>
              <a:t>Explainable AI in practice</a:t>
            </a:r>
          </a:p>
        </p:txBody>
      </p:sp>
      <p:sp>
        <p:nvSpPr>
          <p:cNvPr id="12" name="Rectangle 11">
            <a:extLst>
              <a:ext uri="{FF2B5EF4-FFF2-40B4-BE49-F238E27FC236}">
                <a16:creationId xmlns:a16="http://schemas.microsoft.com/office/drawing/2014/main" id="{430D3D7C-1539-2E44-86FE-579AB05EC05A}"/>
              </a:ext>
            </a:extLst>
          </p:cNvPr>
          <p:cNvSpPr/>
          <p:nvPr/>
        </p:nvSpPr>
        <p:spPr>
          <a:xfrm>
            <a:off x="363377" y="1837227"/>
            <a:ext cx="2500284" cy="830997"/>
          </a:xfrm>
          <a:prstGeom prst="rect">
            <a:avLst/>
          </a:prstGeom>
        </p:spPr>
        <p:txBody>
          <a:bodyPr wrap="square">
            <a:spAutoFit/>
          </a:bodyPr>
          <a:lstStyle/>
          <a:p>
            <a:pPr algn="ctr"/>
            <a:r>
              <a:rPr lang="en-US" sz="2400" dirty="0">
                <a:solidFill>
                  <a:srgbClr val="FF0051"/>
                </a:solidFill>
              </a:rPr>
              <a:t>Model development</a:t>
            </a:r>
          </a:p>
        </p:txBody>
      </p:sp>
      <p:sp>
        <p:nvSpPr>
          <p:cNvPr id="3" name="TextBox 2">
            <a:extLst>
              <a:ext uri="{FF2B5EF4-FFF2-40B4-BE49-F238E27FC236}">
                <a16:creationId xmlns:a16="http://schemas.microsoft.com/office/drawing/2014/main" id="{9F83005B-2397-2C43-9F3E-B10A45CF067A}"/>
              </a:ext>
            </a:extLst>
          </p:cNvPr>
          <p:cNvSpPr txBox="1"/>
          <p:nvPr/>
        </p:nvSpPr>
        <p:spPr>
          <a:xfrm>
            <a:off x="319680" y="3442826"/>
            <a:ext cx="2584554" cy="400110"/>
          </a:xfrm>
          <a:prstGeom prst="rect">
            <a:avLst/>
          </a:prstGeom>
          <a:noFill/>
        </p:spPr>
        <p:txBody>
          <a:bodyPr wrap="none" rtlCol="0">
            <a:spAutoFit/>
          </a:bodyPr>
          <a:lstStyle/>
          <a:p>
            <a:pPr algn="ctr"/>
            <a:r>
              <a:rPr lang="en-US" sz="2000" dirty="0">
                <a:solidFill>
                  <a:srgbClr val="FF0051"/>
                </a:solidFill>
              </a:rPr>
              <a:t>Debugging/exploration</a:t>
            </a:r>
          </a:p>
        </p:txBody>
      </p:sp>
      <p:sp>
        <p:nvSpPr>
          <p:cNvPr id="21" name="TextBox 20">
            <a:extLst>
              <a:ext uri="{FF2B5EF4-FFF2-40B4-BE49-F238E27FC236}">
                <a16:creationId xmlns:a16="http://schemas.microsoft.com/office/drawing/2014/main" id="{1D4CA7B7-1068-4A3F-BC5F-FC2B2C1F98B6}"/>
              </a:ext>
            </a:extLst>
          </p:cNvPr>
          <p:cNvSpPr txBox="1"/>
          <p:nvPr/>
        </p:nvSpPr>
        <p:spPr>
          <a:xfrm>
            <a:off x="895089" y="4697593"/>
            <a:ext cx="1355564" cy="400110"/>
          </a:xfrm>
          <a:prstGeom prst="rect">
            <a:avLst/>
          </a:prstGeom>
          <a:noFill/>
        </p:spPr>
        <p:txBody>
          <a:bodyPr wrap="none" rtlCol="0">
            <a:spAutoFit/>
          </a:bodyPr>
          <a:lstStyle/>
          <a:p>
            <a:pPr algn="ctr"/>
            <a:r>
              <a:rPr lang="en-US" sz="2000" dirty="0">
                <a:solidFill>
                  <a:srgbClr val="FF0051"/>
                </a:solidFill>
              </a:rPr>
              <a:t>Monitoring</a:t>
            </a:r>
          </a:p>
        </p:txBody>
      </p:sp>
      <p:pic>
        <p:nvPicPr>
          <p:cNvPr id="22" name="Picture 21">
            <a:extLst>
              <a:ext uri="{FF2B5EF4-FFF2-40B4-BE49-F238E27FC236}">
                <a16:creationId xmlns:a16="http://schemas.microsoft.com/office/drawing/2014/main" id="{27DCEFA6-3F74-4581-90FA-1763B896CC8D}"/>
              </a:ext>
            </a:extLst>
          </p:cNvPr>
          <p:cNvPicPr>
            <a:picLocks noChangeAspect="1"/>
          </p:cNvPicPr>
          <p:nvPr/>
        </p:nvPicPr>
        <p:blipFill>
          <a:blip r:embed="rId3"/>
          <a:stretch>
            <a:fillRect/>
          </a:stretch>
        </p:blipFill>
        <p:spPr>
          <a:xfrm>
            <a:off x="1360259" y="2841596"/>
            <a:ext cx="457200" cy="457200"/>
          </a:xfrm>
          <a:prstGeom prst="rect">
            <a:avLst/>
          </a:prstGeom>
        </p:spPr>
      </p:pic>
      <p:pic>
        <p:nvPicPr>
          <p:cNvPr id="6" name="Graphic 5" descr="Upward trend">
            <a:extLst>
              <a:ext uri="{FF2B5EF4-FFF2-40B4-BE49-F238E27FC236}">
                <a16:creationId xmlns:a16="http://schemas.microsoft.com/office/drawing/2014/main" id="{B1AD4891-4279-43B1-9E63-C2062E02B4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0095" y="4168311"/>
            <a:ext cx="457200" cy="457200"/>
          </a:xfrm>
          <a:prstGeom prst="rect">
            <a:avLst/>
          </a:prstGeom>
        </p:spPr>
      </p:pic>
    </p:spTree>
    <p:extLst>
      <p:ext uri="{BB962C8B-B14F-4D97-AF65-F5344CB8AC3E}">
        <p14:creationId xmlns:p14="http://schemas.microsoft.com/office/powerpoint/2010/main" val="84419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a:blip r:embed="rId3"/>
          <a:stretch>
            <a:fillRect/>
          </a:stretch>
        </p:blipFill>
        <p:spPr>
          <a:xfrm>
            <a:off x="1014612" y="1103086"/>
            <a:ext cx="10339188" cy="8280400"/>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682171" y="3471571"/>
            <a:ext cx="10671629" cy="485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22FDB43-27F1-D64B-82AD-DAD039B3F6F4}"/>
              </a:ext>
            </a:extLst>
          </p:cNvPr>
          <p:cNvSpPr txBox="1"/>
          <p:nvPr/>
        </p:nvSpPr>
        <p:spPr>
          <a:xfrm>
            <a:off x="4685000" y="3580512"/>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3852615"/>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A7E03F8-6940-504E-9A84-F22A46D5AAA9}"/>
              </a:ext>
            </a:extLst>
          </p:cNvPr>
          <p:cNvSpPr/>
          <p:nvPr/>
        </p:nvSpPr>
        <p:spPr>
          <a:xfrm>
            <a:off x="2699657" y="1541986"/>
            <a:ext cx="1698172"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4E6195-46EB-534E-B259-668C73526B27}"/>
              </a:ext>
            </a:extLst>
          </p:cNvPr>
          <p:cNvSpPr txBox="1"/>
          <p:nvPr/>
        </p:nvSpPr>
        <p:spPr>
          <a:xfrm>
            <a:off x="2339566" y="4327783"/>
            <a:ext cx="2418354" cy="400110"/>
          </a:xfrm>
          <a:prstGeom prst="rect">
            <a:avLst/>
          </a:prstGeom>
          <a:noFill/>
        </p:spPr>
        <p:txBody>
          <a:bodyPr wrap="none" rtlCol="0">
            <a:spAutoFit/>
          </a:bodyPr>
          <a:lstStyle/>
          <a:p>
            <a:pPr algn="ctr"/>
            <a:r>
              <a:rPr lang="en-US" sz="2000" dirty="0">
                <a:solidFill>
                  <a:srgbClr val="0089FA"/>
                </a:solidFill>
              </a:rPr>
              <a:t>Training performance</a:t>
            </a:r>
          </a:p>
        </p:txBody>
      </p:sp>
      <p:sp>
        <p:nvSpPr>
          <p:cNvPr id="12" name="Rectangle 11">
            <a:extLst>
              <a:ext uri="{FF2B5EF4-FFF2-40B4-BE49-F238E27FC236}">
                <a16:creationId xmlns:a16="http://schemas.microsoft.com/office/drawing/2014/main" id="{B10707CA-576D-2F4A-A159-D93ED0E4FE7F}"/>
              </a:ext>
            </a:extLst>
          </p:cNvPr>
          <p:cNvSpPr/>
          <p:nvPr/>
        </p:nvSpPr>
        <p:spPr>
          <a:xfrm>
            <a:off x="4397829" y="1541986"/>
            <a:ext cx="6516914"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E344C02-B0B7-6746-A9E4-6B29566AA5F8}"/>
              </a:ext>
            </a:extLst>
          </p:cNvPr>
          <p:cNvSpPr txBox="1"/>
          <p:nvPr/>
        </p:nvSpPr>
        <p:spPr>
          <a:xfrm>
            <a:off x="6565047" y="4327783"/>
            <a:ext cx="2008307" cy="400110"/>
          </a:xfrm>
          <a:prstGeom prst="rect">
            <a:avLst/>
          </a:prstGeom>
          <a:noFill/>
        </p:spPr>
        <p:txBody>
          <a:bodyPr wrap="none" rtlCol="0">
            <a:spAutoFit/>
          </a:bodyPr>
          <a:lstStyle/>
          <a:p>
            <a:pPr algn="ctr"/>
            <a:r>
              <a:rPr lang="en-US" sz="2000" dirty="0">
                <a:solidFill>
                  <a:srgbClr val="0089FA"/>
                </a:solidFill>
              </a:rPr>
              <a:t>Test performance</a:t>
            </a:r>
          </a:p>
        </p:txBody>
      </p:sp>
      <p:sp>
        <p:nvSpPr>
          <p:cNvPr id="14" name="TextBox 13">
            <a:extLst>
              <a:ext uri="{FF2B5EF4-FFF2-40B4-BE49-F238E27FC236}">
                <a16:creationId xmlns:a16="http://schemas.microsoft.com/office/drawing/2014/main" id="{E0281EFE-F71B-644D-A0CA-BC81F4F3F42A}"/>
              </a:ext>
            </a:extLst>
          </p:cNvPr>
          <p:cNvSpPr txBox="1"/>
          <p:nvPr/>
        </p:nvSpPr>
        <p:spPr>
          <a:xfrm>
            <a:off x="3961639" y="5233085"/>
            <a:ext cx="5646097" cy="461665"/>
          </a:xfrm>
          <a:prstGeom prst="rect">
            <a:avLst/>
          </a:prstGeom>
          <a:noFill/>
        </p:spPr>
        <p:txBody>
          <a:bodyPr wrap="none" rtlCol="0">
            <a:spAutoFit/>
          </a:bodyPr>
          <a:lstStyle/>
          <a:p>
            <a:pPr algn="ctr"/>
            <a:r>
              <a:rPr lang="en-US" sz="2400" dirty="0">
                <a:solidFill>
                  <a:srgbClr val="0089FA"/>
                </a:solidFill>
              </a:rPr>
              <a:t>Can you find where we introduced the bug?</a:t>
            </a:r>
          </a:p>
        </p:txBody>
      </p:sp>
      <p:sp>
        <p:nvSpPr>
          <p:cNvPr id="20" name="Slide Number Placeholder 23">
            <a:extLst>
              <a:ext uri="{FF2B5EF4-FFF2-40B4-BE49-F238E27FC236}">
                <a16:creationId xmlns:a16="http://schemas.microsoft.com/office/drawing/2014/main" id="{F3D545A8-A421-2A43-94CF-CAE7ADDF13F6}"/>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16</a:t>
            </a:fld>
            <a:endParaRPr lang="en-US" dirty="0"/>
          </a:p>
        </p:txBody>
      </p:sp>
      <p:sp>
        <p:nvSpPr>
          <p:cNvPr id="16" name="Rectangle 15">
            <a:extLst>
              <a:ext uri="{FF2B5EF4-FFF2-40B4-BE49-F238E27FC236}">
                <a16:creationId xmlns:a16="http://schemas.microsoft.com/office/drawing/2014/main" id="{5B101934-4FAB-0440-84EE-BD22CD4B848E}"/>
              </a:ext>
            </a:extLst>
          </p:cNvPr>
          <p:cNvSpPr/>
          <p:nvPr/>
        </p:nvSpPr>
        <p:spPr>
          <a:xfrm>
            <a:off x="7520962" y="749524"/>
            <a:ext cx="3393781" cy="707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39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animBg="1"/>
      <p:bldP spid="12" grpId="1" animBg="1"/>
      <p:bldP spid="13" grpId="0"/>
      <p:bldP spid="13" grpId="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a:blip r:embed="rId3"/>
          <a:stretch>
            <a:fillRect/>
          </a:stretch>
        </p:blipFill>
        <p:spPr>
          <a:xfrm>
            <a:off x="1014612" y="1103086"/>
            <a:ext cx="10339188" cy="8280400"/>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838200" y="5370285"/>
            <a:ext cx="10671629" cy="304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3407865" y="5934494"/>
            <a:ext cx="6258958" cy="461665"/>
          </a:xfrm>
          <a:prstGeom prst="rect">
            <a:avLst/>
          </a:prstGeom>
          <a:noFill/>
        </p:spPr>
        <p:txBody>
          <a:bodyPr wrap="none" rtlCol="0">
            <a:spAutoFit/>
          </a:bodyPr>
          <a:lstStyle/>
          <a:p>
            <a:pPr algn="ctr"/>
            <a:r>
              <a:rPr lang="en-US" sz="2400" dirty="0">
                <a:solidFill>
                  <a:srgbClr val="0089FA"/>
                </a:solidFill>
              </a:rPr>
              <a:t>Now can you find where we introduced the bug?</a:t>
            </a:r>
          </a:p>
        </p:txBody>
      </p:sp>
      <p:sp>
        <p:nvSpPr>
          <p:cNvPr id="13" name="Slide Number Placeholder 23">
            <a:extLst>
              <a:ext uri="{FF2B5EF4-FFF2-40B4-BE49-F238E27FC236}">
                <a16:creationId xmlns:a16="http://schemas.microsoft.com/office/drawing/2014/main" id="{454FD38B-409F-0E40-B401-412BB7744F95}"/>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17</a:t>
            </a:fld>
            <a:endParaRPr lang="en-US" dirty="0"/>
          </a:p>
        </p:txBody>
      </p:sp>
      <p:sp>
        <p:nvSpPr>
          <p:cNvPr id="8" name="Rectangle 7">
            <a:extLst>
              <a:ext uri="{FF2B5EF4-FFF2-40B4-BE49-F238E27FC236}">
                <a16:creationId xmlns:a16="http://schemas.microsoft.com/office/drawing/2014/main" id="{EBAD48E9-532C-854C-93BA-7DEA4266B80E}"/>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340D16B-6B9B-C347-978B-99F3DC686135}"/>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73FFEA5-BB3C-7D43-BC44-29498BBB3A7E}"/>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0" name="TextBox 9">
            <a:extLst>
              <a:ext uri="{FF2B5EF4-FFF2-40B4-BE49-F238E27FC236}">
                <a16:creationId xmlns:a16="http://schemas.microsoft.com/office/drawing/2014/main" id="{5BF2CB60-32FE-354A-8E0A-CDBE0C761FC7}"/>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11100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rotWithShape="1">
          <a:blip r:embed="rId3"/>
          <a:srcRect l="15034" t="-7389" b="91380"/>
          <a:stretch/>
        </p:blipFill>
        <p:spPr>
          <a:xfrm>
            <a:off x="2569028" y="491272"/>
            <a:ext cx="8784771" cy="1325562"/>
          </a:xfrm>
          <a:prstGeom prst="rect">
            <a:avLst/>
          </a:prstGeom>
        </p:spPr>
      </p:pic>
      <p:sp>
        <p:nvSpPr>
          <p:cNvPr id="4" name="TextBox 3">
            <a:extLst>
              <a:ext uri="{FF2B5EF4-FFF2-40B4-BE49-F238E27FC236}">
                <a16:creationId xmlns:a16="http://schemas.microsoft.com/office/drawing/2014/main" id="{D22FDB43-27F1-D64B-82AD-DAD039B3F6F4}"/>
              </a:ext>
            </a:extLst>
          </p:cNvPr>
          <p:cNvSpPr txBox="1"/>
          <p:nvPr/>
        </p:nvSpPr>
        <p:spPr>
          <a:xfrm>
            <a:off x="4685000" y="5380286"/>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56523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F788B4-F422-654C-A67D-F7352C05AD97}"/>
              </a:ext>
            </a:extLst>
          </p:cNvPr>
          <p:cNvPicPr>
            <a:picLocks noChangeAspect="1"/>
          </p:cNvPicPr>
          <p:nvPr/>
        </p:nvPicPr>
        <p:blipFill rotWithShape="1">
          <a:blip r:embed="rId3"/>
          <a:srcRect t="51534"/>
          <a:stretch/>
        </p:blipFill>
        <p:spPr>
          <a:xfrm>
            <a:off x="1014612" y="1857829"/>
            <a:ext cx="10339188" cy="4013201"/>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1014612" y="3606957"/>
            <a:ext cx="10671629" cy="304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2513162" y="4085328"/>
            <a:ext cx="4565545" cy="461665"/>
          </a:xfrm>
          <a:prstGeom prst="rect">
            <a:avLst/>
          </a:prstGeom>
          <a:noFill/>
        </p:spPr>
        <p:txBody>
          <a:bodyPr wrap="none" rtlCol="0">
            <a:spAutoFit/>
          </a:bodyPr>
          <a:lstStyle/>
          <a:p>
            <a:pPr algn="ctr"/>
            <a:r>
              <a:rPr lang="en-US" sz="2400" dirty="0">
                <a:solidFill>
                  <a:srgbClr val="0089FA"/>
                </a:solidFill>
              </a:rPr>
              <a:t>Transient electronic medical record</a:t>
            </a:r>
          </a:p>
        </p:txBody>
      </p:sp>
      <p:sp>
        <p:nvSpPr>
          <p:cNvPr id="10" name="Rectangle 9">
            <a:extLst>
              <a:ext uri="{FF2B5EF4-FFF2-40B4-BE49-F238E27FC236}">
                <a16:creationId xmlns:a16="http://schemas.microsoft.com/office/drawing/2014/main" id="{AC472303-82A1-5549-80D7-C07C65EBEAA8}"/>
              </a:ext>
            </a:extLst>
          </p:cNvPr>
          <p:cNvSpPr/>
          <p:nvPr/>
        </p:nvSpPr>
        <p:spPr>
          <a:xfrm>
            <a:off x="4565168" y="1338292"/>
            <a:ext cx="543861" cy="2717957"/>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F05D03-A9FE-6144-9E51-1461E47A0F0D}"/>
              </a:ext>
            </a:extLst>
          </p:cNvPr>
          <p:cNvSpPr txBox="1"/>
          <p:nvPr/>
        </p:nvSpPr>
        <p:spPr>
          <a:xfrm>
            <a:off x="4837400" y="3587775"/>
            <a:ext cx="805029" cy="461665"/>
          </a:xfrm>
          <a:prstGeom prst="rect">
            <a:avLst/>
          </a:prstGeom>
          <a:noFill/>
        </p:spPr>
        <p:txBody>
          <a:bodyPr wrap="none" rtlCol="0">
            <a:spAutoFit/>
          </a:bodyPr>
          <a:lstStyle/>
          <a:p>
            <a:r>
              <a:rPr lang="en-US" sz="2400" dirty="0"/>
              <a:t>Time</a:t>
            </a:r>
          </a:p>
        </p:txBody>
      </p:sp>
      <p:cxnSp>
        <p:nvCxnSpPr>
          <p:cNvPr id="13" name="Straight Arrow Connector 12">
            <a:extLst>
              <a:ext uri="{FF2B5EF4-FFF2-40B4-BE49-F238E27FC236}">
                <a16:creationId xmlns:a16="http://schemas.microsoft.com/office/drawing/2014/main" id="{E2A6D300-4A33-EA4F-AC07-0DE450003EFD}"/>
              </a:ext>
            </a:extLst>
          </p:cNvPr>
          <p:cNvCxnSpPr/>
          <p:nvPr/>
        </p:nvCxnSpPr>
        <p:spPr>
          <a:xfrm>
            <a:off x="5798458" y="3859878"/>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23">
            <a:extLst>
              <a:ext uri="{FF2B5EF4-FFF2-40B4-BE49-F238E27FC236}">
                <a16:creationId xmlns:a16="http://schemas.microsoft.com/office/drawing/2014/main" id="{EAFC9A32-9AB3-EA4F-82D5-B926F35775BD}"/>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18</a:t>
            </a:fld>
            <a:endParaRPr lang="en-US" dirty="0"/>
          </a:p>
        </p:txBody>
      </p:sp>
      <p:sp>
        <p:nvSpPr>
          <p:cNvPr id="15" name="Rectangle 14">
            <a:extLst>
              <a:ext uri="{FF2B5EF4-FFF2-40B4-BE49-F238E27FC236}">
                <a16:creationId xmlns:a16="http://schemas.microsoft.com/office/drawing/2014/main" id="{84B6E255-DF06-1A4E-B554-8CFD334EBAB8}"/>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779A93A-C80A-A64F-A9FF-C5591E2C3D58}"/>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98CAA56-52E7-724A-AAAF-646B83CC87E7}"/>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8" name="TextBox 17">
            <a:extLst>
              <a:ext uri="{FF2B5EF4-FFF2-40B4-BE49-F238E27FC236}">
                <a16:creationId xmlns:a16="http://schemas.microsoft.com/office/drawing/2014/main" id="{9ED5B560-4093-724F-94C3-470ADC67D32E}"/>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249144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Model monitoring</a:t>
            </a:r>
          </a:p>
        </p:txBody>
      </p:sp>
      <p:pic>
        <p:nvPicPr>
          <p:cNvPr id="2" name="Picture 1">
            <a:extLst>
              <a:ext uri="{FF2B5EF4-FFF2-40B4-BE49-F238E27FC236}">
                <a16:creationId xmlns:a16="http://schemas.microsoft.com/office/drawing/2014/main" id="{2E1173C1-A40A-5144-93FA-B9644AA66746}"/>
              </a:ext>
            </a:extLst>
          </p:cNvPr>
          <p:cNvPicPr>
            <a:picLocks noChangeAspect="1"/>
          </p:cNvPicPr>
          <p:nvPr/>
        </p:nvPicPr>
        <p:blipFill rotWithShape="1">
          <a:blip r:embed="rId3"/>
          <a:srcRect l="15034" t="-7389" b="91380"/>
          <a:stretch/>
        </p:blipFill>
        <p:spPr>
          <a:xfrm>
            <a:off x="2569028" y="491272"/>
            <a:ext cx="8784771" cy="1325562"/>
          </a:xfrm>
          <a:prstGeom prst="rect">
            <a:avLst/>
          </a:prstGeom>
        </p:spPr>
      </p:pic>
      <p:sp>
        <p:nvSpPr>
          <p:cNvPr id="4" name="TextBox 3">
            <a:extLst>
              <a:ext uri="{FF2B5EF4-FFF2-40B4-BE49-F238E27FC236}">
                <a16:creationId xmlns:a16="http://schemas.microsoft.com/office/drawing/2014/main" id="{D22FDB43-27F1-D64B-82AD-DAD039B3F6F4}"/>
              </a:ext>
            </a:extLst>
          </p:cNvPr>
          <p:cNvSpPr txBox="1"/>
          <p:nvPr/>
        </p:nvSpPr>
        <p:spPr>
          <a:xfrm>
            <a:off x="4685000" y="5380286"/>
            <a:ext cx="805029" cy="461665"/>
          </a:xfrm>
          <a:prstGeom prst="rect">
            <a:avLst/>
          </a:prstGeom>
          <a:noFill/>
        </p:spPr>
        <p:txBody>
          <a:bodyPr wrap="none" rtlCol="0">
            <a:spAutoFit/>
          </a:bodyPr>
          <a:lstStyle/>
          <a:p>
            <a:r>
              <a:rPr lang="en-US" sz="2400" dirty="0"/>
              <a:t>Time</a:t>
            </a:r>
          </a:p>
        </p:txBody>
      </p:sp>
      <p:cxnSp>
        <p:nvCxnSpPr>
          <p:cNvPr id="9" name="Straight Arrow Connector 8">
            <a:extLst>
              <a:ext uri="{FF2B5EF4-FFF2-40B4-BE49-F238E27FC236}">
                <a16:creationId xmlns:a16="http://schemas.microsoft.com/office/drawing/2014/main" id="{0FC8956F-A96F-EF4D-A86E-105D798CD41E}"/>
              </a:ext>
            </a:extLst>
          </p:cNvPr>
          <p:cNvCxnSpPr/>
          <p:nvPr/>
        </p:nvCxnSpPr>
        <p:spPr>
          <a:xfrm>
            <a:off x="5646058" y="56523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F788B4-F422-654C-A67D-F7352C05AD97}"/>
              </a:ext>
            </a:extLst>
          </p:cNvPr>
          <p:cNvPicPr>
            <a:picLocks noChangeAspect="1"/>
          </p:cNvPicPr>
          <p:nvPr/>
        </p:nvPicPr>
        <p:blipFill rotWithShape="1">
          <a:blip r:embed="rId3"/>
          <a:srcRect t="51534"/>
          <a:stretch/>
        </p:blipFill>
        <p:spPr>
          <a:xfrm>
            <a:off x="1014612" y="1857829"/>
            <a:ext cx="10339188" cy="4013201"/>
          </a:xfrm>
          <a:prstGeom prst="rect">
            <a:avLst/>
          </a:prstGeom>
        </p:spPr>
      </p:pic>
      <p:sp>
        <p:nvSpPr>
          <p:cNvPr id="6" name="Rectangle 5">
            <a:extLst>
              <a:ext uri="{FF2B5EF4-FFF2-40B4-BE49-F238E27FC236}">
                <a16:creationId xmlns:a16="http://schemas.microsoft.com/office/drawing/2014/main" id="{AFBA850D-82E0-CC42-AC30-6DB9329EDCF0}"/>
              </a:ext>
            </a:extLst>
          </p:cNvPr>
          <p:cNvSpPr/>
          <p:nvPr/>
        </p:nvSpPr>
        <p:spPr>
          <a:xfrm>
            <a:off x="1014612" y="5380286"/>
            <a:ext cx="10671629" cy="1268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5B1AB0-0BC3-1142-B47C-2D9BCD950F19}"/>
              </a:ext>
            </a:extLst>
          </p:cNvPr>
          <p:cNvSpPr txBox="1"/>
          <p:nvPr/>
        </p:nvSpPr>
        <p:spPr>
          <a:xfrm>
            <a:off x="316754" y="5652389"/>
            <a:ext cx="4504566" cy="830997"/>
          </a:xfrm>
          <a:prstGeom prst="rect">
            <a:avLst/>
          </a:prstGeom>
          <a:noFill/>
        </p:spPr>
        <p:txBody>
          <a:bodyPr wrap="none" rtlCol="0">
            <a:spAutoFit/>
          </a:bodyPr>
          <a:lstStyle/>
          <a:p>
            <a:pPr algn="ctr"/>
            <a:r>
              <a:rPr lang="en-US" sz="2400" dirty="0">
                <a:solidFill>
                  <a:srgbClr val="0089FA"/>
                </a:solidFill>
              </a:rPr>
              <a:t>Gradual change in atrial fibrillation</a:t>
            </a:r>
          </a:p>
          <a:p>
            <a:pPr algn="ctr"/>
            <a:r>
              <a:rPr lang="en-US" sz="2400" dirty="0">
                <a:solidFill>
                  <a:srgbClr val="0089FA"/>
                </a:solidFill>
              </a:rPr>
              <a:t>ablation procedure durations</a:t>
            </a:r>
          </a:p>
        </p:txBody>
      </p:sp>
      <p:sp>
        <p:nvSpPr>
          <p:cNvPr id="11" name="TextBox 10">
            <a:extLst>
              <a:ext uri="{FF2B5EF4-FFF2-40B4-BE49-F238E27FC236}">
                <a16:creationId xmlns:a16="http://schemas.microsoft.com/office/drawing/2014/main" id="{92E6D429-7734-2444-97B4-8112808AD687}"/>
              </a:ext>
            </a:extLst>
          </p:cNvPr>
          <p:cNvSpPr txBox="1"/>
          <p:nvPr/>
        </p:nvSpPr>
        <p:spPr>
          <a:xfrm>
            <a:off x="4837400" y="5532686"/>
            <a:ext cx="805029" cy="461665"/>
          </a:xfrm>
          <a:prstGeom prst="rect">
            <a:avLst/>
          </a:prstGeom>
          <a:noFill/>
        </p:spPr>
        <p:txBody>
          <a:bodyPr wrap="none" rtlCol="0">
            <a:spAutoFit/>
          </a:bodyPr>
          <a:lstStyle/>
          <a:p>
            <a:r>
              <a:rPr lang="en-US" sz="2400" dirty="0"/>
              <a:t>Time</a:t>
            </a:r>
          </a:p>
        </p:txBody>
      </p:sp>
      <p:cxnSp>
        <p:nvCxnSpPr>
          <p:cNvPr id="13" name="Straight Arrow Connector 12">
            <a:extLst>
              <a:ext uri="{FF2B5EF4-FFF2-40B4-BE49-F238E27FC236}">
                <a16:creationId xmlns:a16="http://schemas.microsoft.com/office/drawing/2014/main" id="{2D33E9BE-5A49-4444-B42E-23792CEE3851}"/>
              </a:ext>
            </a:extLst>
          </p:cNvPr>
          <p:cNvCxnSpPr/>
          <p:nvPr/>
        </p:nvCxnSpPr>
        <p:spPr>
          <a:xfrm>
            <a:off x="5798458" y="5804789"/>
            <a:ext cx="3846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D399B17-7A68-3643-8027-1959377E23BE}"/>
              </a:ext>
            </a:extLst>
          </p:cNvPr>
          <p:cNvCxnSpPr>
            <a:cxnSpLocks/>
          </p:cNvCxnSpPr>
          <p:nvPr/>
        </p:nvCxnSpPr>
        <p:spPr>
          <a:xfrm flipV="1">
            <a:off x="1940011" y="3827359"/>
            <a:ext cx="9758587" cy="1337765"/>
          </a:xfrm>
          <a:prstGeom prst="line">
            <a:avLst/>
          </a:prstGeom>
          <a:ln w="38100">
            <a:solidFill>
              <a:srgbClr val="0089FA"/>
            </a:solidFill>
          </a:ln>
        </p:spPr>
        <p:style>
          <a:lnRef idx="1">
            <a:schemeClr val="accent1"/>
          </a:lnRef>
          <a:fillRef idx="0">
            <a:schemeClr val="accent1"/>
          </a:fillRef>
          <a:effectRef idx="0">
            <a:schemeClr val="accent1"/>
          </a:effectRef>
          <a:fontRef idx="minor">
            <a:schemeClr val="tx1"/>
          </a:fontRef>
        </p:style>
      </p:cxnSp>
      <p:sp>
        <p:nvSpPr>
          <p:cNvPr id="16" name="Slide Number Placeholder 23">
            <a:extLst>
              <a:ext uri="{FF2B5EF4-FFF2-40B4-BE49-F238E27FC236}">
                <a16:creationId xmlns:a16="http://schemas.microsoft.com/office/drawing/2014/main" id="{BB7F0F70-B9A5-714D-BADC-CBE649D24FA5}"/>
              </a:ext>
            </a:extLst>
          </p:cNvPr>
          <p:cNvSpPr>
            <a:spLocks noGrp="1"/>
          </p:cNvSpPr>
          <p:nvPr>
            <p:ph type="sldNum" sz="quarter" idx="12"/>
          </p:nvPr>
        </p:nvSpPr>
        <p:spPr>
          <a:xfrm>
            <a:off x="8610600" y="6356350"/>
            <a:ext cx="2743200" cy="365125"/>
          </a:xfrm>
        </p:spPr>
        <p:txBody>
          <a:bodyPr/>
          <a:lstStyle/>
          <a:p>
            <a:fld id="{364FD863-39F2-0244-B8C2-644E5D96AAF3}" type="slidenum">
              <a:rPr lang="en-US" smtClean="0"/>
              <a:t>19</a:t>
            </a:fld>
            <a:endParaRPr lang="en-US" dirty="0"/>
          </a:p>
        </p:txBody>
      </p:sp>
      <p:sp>
        <p:nvSpPr>
          <p:cNvPr id="14" name="Rectangle 13">
            <a:extLst>
              <a:ext uri="{FF2B5EF4-FFF2-40B4-BE49-F238E27FC236}">
                <a16:creationId xmlns:a16="http://schemas.microsoft.com/office/drawing/2014/main" id="{90521A8B-969D-FB45-AD56-7522711812B5}"/>
              </a:ext>
            </a:extLst>
          </p:cNvPr>
          <p:cNvSpPr/>
          <p:nvPr/>
        </p:nvSpPr>
        <p:spPr>
          <a:xfrm>
            <a:off x="9417633"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EBFEA0C-B440-9C49-9ADE-FD7B8B97DDBA}"/>
              </a:ext>
            </a:extLst>
          </p:cNvPr>
          <p:cNvSpPr/>
          <p:nvPr/>
        </p:nvSpPr>
        <p:spPr>
          <a:xfrm>
            <a:off x="10250728" y="1161841"/>
            <a:ext cx="483112" cy="34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8DA8F0D-ECE0-314B-B237-D4D07331A5BE}"/>
              </a:ext>
            </a:extLst>
          </p:cNvPr>
          <p:cNvSpPr txBox="1"/>
          <p:nvPr/>
        </p:nvSpPr>
        <p:spPr>
          <a:xfrm>
            <a:off x="9320066" y="1149631"/>
            <a:ext cx="600742" cy="338554"/>
          </a:xfrm>
          <a:prstGeom prst="rect">
            <a:avLst/>
          </a:prstGeom>
          <a:noFill/>
        </p:spPr>
        <p:txBody>
          <a:bodyPr wrap="none" rtlCol="0">
            <a:spAutoFit/>
          </a:bodyPr>
          <a:lstStyle/>
          <a:p>
            <a:r>
              <a:rPr lang="en-US" sz="1600" dirty="0"/>
              <a:t>False</a:t>
            </a:r>
          </a:p>
        </p:txBody>
      </p:sp>
      <p:sp>
        <p:nvSpPr>
          <p:cNvPr id="18" name="TextBox 17">
            <a:extLst>
              <a:ext uri="{FF2B5EF4-FFF2-40B4-BE49-F238E27FC236}">
                <a16:creationId xmlns:a16="http://schemas.microsoft.com/office/drawing/2014/main" id="{408B51A0-3417-284E-949C-0E9BE179D0B6}"/>
              </a:ext>
            </a:extLst>
          </p:cNvPr>
          <p:cNvSpPr txBox="1"/>
          <p:nvPr/>
        </p:nvSpPr>
        <p:spPr>
          <a:xfrm>
            <a:off x="10238433" y="1146075"/>
            <a:ext cx="553485" cy="338554"/>
          </a:xfrm>
          <a:prstGeom prst="rect">
            <a:avLst/>
          </a:prstGeom>
          <a:noFill/>
        </p:spPr>
        <p:txBody>
          <a:bodyPr wrap="none" rtlCol="0">
            <a:spAutoFit/>
          </a:bodyPr>
          <a:lstStyle/>
          <a:p>
            <a:r>
              <a:rPr lang="en-US" sz="1600" dirty="0"/>
              <a:t>True</a:t>
            </a:r>
          </a:p>
        </p:txBody>
      </p:sp>
    </p:spTree>
    <p:extLst>
      <p:ext uri="{BB962C8B-B14F-4D97-AF65-F5344CB8AC3E}">
        <p14:creationId xmlns:p14="http://schemas.microsoft.com/office/powerpoint/2010/main" val="8638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C14371-627E-4A95-82D0-CC8817EE397F}"/>
              </a:ext>
            </a:extLst>
          </p:cNvPr>
          <p:cNvSpPr txBox="1">
            <a:spLocks/>
          </p:cNvSpPr>
          <p:nvPr/>
        </p:nvSpPr>
        <p:spPr>
          <a:xfrm>
            <a:off x="838200" y="2091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Explainable AI in practice</a:t>
            </a:r>
            <a:endParaRPr lang="en-US" dirty="0"/>
          </a:p>
        </p:txBody>
      </p:sp>
      <p:sp>
        <p:nvSpPr>
          <p:cNvPr id="6" name="Rounded Rectangle 25">
            <a:extLst>
              <a:ext uri="{FF2B5EF4-FFF2-40B4-BE49-F238E27FC236}">
                <a16:creationId xmlns:a16="http://schemas.microsoft.com/office/drawing/2014/main" id="{2903F2BC-E135-4A82-BA55-E02B3CBDD99D}"/>
              </a:ext>
            </a:extLst>
          </p:cNvPr>
          <p:cNvSpPr/>
          <p:nvPr/>
        </p:nvSpPr>
        <p:spPr>
          <a:xfrm>
            <a:off x="242405" y="1702061"/>
            <a:ext cx="2733752" cy="4935399"/>
          </a:xfrm>
          <a:prstGeom prst="roundRect">
            <a:avLst>
              <a:gd name="adj" fmla="val 858"/>
            </a:avLst>
          </a:prstGeom>
          <a:solidFill>
            <a:srgbClr val="FAD6D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6B2691-5669-4132-9803-3FE798D76E06}"/>
              </a:ext>
            </a:extLst>
          </p:cNvPr>
          <p:cNvSpPr/>
          <p:nvPr/>
        </p:nvSpPr>
        <p:spPr>
          <a:xfrm>
            <a:off x="363377" y="1837227"/>
            <a:ext cx="2500284" cy="830997"/>
          </a:xfrm>
          <a:prstGeom prst="rect">
            <a:avLst/>
          </a:prstGeom>
        </p:spPr>
        <p:txBody>
          <a:bodyPr wrap="square">
            <a:spAutoFit/>
          </a:bodyPr>
          <a:lstStyle/>
          <a:p>
            <a:pPr algn="ctr"/>
            <a:r>
              <a:rPr lang="en-US" sz="2400" dirty="0">
                <a:solidFill>
                  <a:srgbClr val="FF0051"/>
                </a:solidFill>
              </a:rPr>
              <a:t>Model development</a:t>
            </a:r>
          </a:p>
        </p:txBody>
      </p:sp>
      <p:pic>
        <p:nvPicPr>
          <p:cNvPr id="8" name="Picture 7">
            <a:extLst>
              <a:ext uri="{FF2B5EF4-FFF2-40B4-BE49-F238E27FC236}">
                <a16:creationId xmlns:a16="http://schemas.microsoft.com/office/drawing/2014/main" id="{CE943BBE-B8C3-4355-9DD2-6AF528F25F1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Tree>
    <p:extLst>
      <p:ext uri="{BB962C8B-B14F-4D97-AF65-F5344CB8AC3E}">
        <p14:creationId xmlns:p14="http://schemas.microsoft.com/office/powerpoint/2010/main" val="32293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27">
            <a:extLst>
              <a:ext uri="{FF2B5EF4-FFF2-40B4-BE49-F238E27FC236}">
                <a16:creationId xmlns:a16="http://schemas.microsoft.com/office/drawing/2014/main" id="{0C7B8EC9-EF99-4914-9B18-3145B5A1032B}"/>
              </a:ext>
            </a:extLst>
          </p:cNvPr>
          <p:cNvSpPr/>
          <p:nvPr/>
        </p:nvSpPr>
        <p:spPr>
          <a:xfrm>
            <a:off x="9129542" y="1713435"/>
            <a:ext cx="2728408" cy="4935399"/>
          </a:xfrm>
          <a:prstGeom prst="roundRect">
            <a:avLst>
              <a:gd name="adj" fmla="val 858"/>
            </a:avLst>
          </a:prstGeom>
          <a:solidFill>
            <a:srgbClr val="BFF9D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E78B7598-2813-A146-A832-DEF0276375BB}"/>
              </a:ext>
            </a:extLst>
          </p:cNvPr>
          <p:cNvSpPr/>
          <p:nvPr/>
        </p:nvSpPr>
        <p:spPr>
          <a:xfrm>
            <a:off x="6168945" y="1713435"/>
            <a:ext cx="2728408" cy="4935399"/>
          </a:xfrm>
          <a:prstGeom prst="roundRect">
            <a:avLst>
              <a:gd name="adj" fmla="val 858"/>
            </a:avLst>
          </a:prstGeom>
          <a:solidFill>
            <a:srgbClr val="D6E7F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B23AB1C7-ABD6-DD46-8978-2286F8249C61}"/>
              </a:ext>
            </a:extLst>
          </p:cNvPr>
          <p:cNvSpPr/>
          <p:nvPr/>
        </p:nvSpPr>
        <p:spPr>
          <a:xfrm>
            <a:off x="3208347" y="1707551"/>
            <a:ext cx="2728408" cy="4935399"/>
          </a:xfrm>
          <a:prstGeom prst="roundRect">
            <a:avLst>
              <a:gd name="adj" fmla="val 858"/>
            </a:avLst>
          </a:prstGeom>
          <a:solidFill>
            <a:srgbClr val="EBD6E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F09D5F9-97D0-A54B-8713-ED57BFB63CCB}"/>
              </a:ext>
            </a:extLst>
          </p:cNvPr>
          <p:cNvSpPr/>
          <p:nvPr/>
        </p:nvSpPr>
        <p:spPr>
          <a:xfrm>
            <a:off x="242405" y="1702061"/>
            <a:ext cx="2733752" cy="4935399"/>
          </a:xfrm>
          <a:prstGeom prst="roundRect">
            <a:avLst>
              <a:gd name="adj" fmla="val 858"/>
            </a:avLst>
          </a:prstGeom>
          <a:solidFill>
            <a:srgbClr val="FAD6D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1DD7A-9232-1543-A3B0-E09A8DC8D1B7}"/>
              </a:ext>
            </a:extLst>
          </p:cNvPr>
          <p:cNvSpPr>
            <a:spLocks noGrp="1"/>
          </p:cNvSpPr>
          <p:nvPr>
            <p:ph type="title"/>
          </p:nvPr>
        </p:nvSpPr>
        <p:spPr>
          <a:xfrm>
            <a:off x="838200" y="209166"/>
            <a:ext cx="10515600" cy="1325563"/>
          </a:xfrm>
        </p:spPr>
        <p:txBody>
          <a:bodyPr>
            <a:normAutofit/>
          </a:bodyPr>
          <a:lstStyle/>
          <a:p>
            <a:pPr algn="ctr"/>
            <a:r>
              <a:rPr lang="en-US" dirty="0"/>
              <a:t>Explainable AI in practice</a:t>
            </a:r>
          </a:p>
        </p:txBody>
      </p:sp>
      <p:sp>
        <p:nvSpPr>
          <p:cNvPr id="12" name="Rectangle 11">
            <a:extLst>
              <a:ext uri="{FF2B5EF4-FFF2-40B4-BE49-F238E27FC236}">
                <a16:creationId xmlns:a16="http://schemas.microsoft.com/office/drawing/2014/main" id="{430D3D7C-1539-2E44-86FE-579AB05EC05A}"/>
              </a:ext>
            </a:extLst>
          </p:cNvPr>
          <p:cNvSpPr/>
          <p:nvPr/>
        </p:nvSpPr>
        <p:spPr>
          <a:xfrm>
            <a:off x="363377" y="1837227"/>
            <a:ext cx="2500284" cy="830997"/>
          </a:xfrm>
          <a:prstGeom prst="rect">
            <a:avLst/>
          </a:prstGeom>
        </p:spPr>
        <p:txBody>
          <a:bodyPr wrap="square">
            <a:spAutoFit/>
          </a:bodyPr>
          <a:lstStyle/>
          <a:p>
            <a:pPr algn="ctr"/>
            <a:r>
              <a:rPr lang="en-US" sz="2400" dirty="0">
                <a:solidFill>
                  <a:srgbClr val="FF0051"/>
                </a:solidFill>
              </a:rPr>
              <a:t>Model development</a:t>
            </a:r>
          </a:p>
        </p:txBody>
      </p:sp>
      <p:sp>
        <p:nvSpPr>
          <p:cNvPr id="17" name="Rectangle 16">
            <a:extLst>
              <a:ext uri="{FF2B5EF4-FFF2-40B4-BE49-F238E27FC236}">
                <a16:creationId xmlns:a16="http://schemas.microsoft.com/office/drawing/2014/main" id="{28151AE5-7004-2F4B-AFF8-2E99E696ED9D}"/>
              </a:ext>
            </a:extLst>
          </p:cNvPr>
          <p:cNvSpPr/>
          <p:nvPr/>
        </p:nvSpPr>
        <p:spPr>
          <a:xfrm>
            <a:off x="3187842" y="1837227"/>
            <a:ext cx="2791019" cy="830997"/>
          </a:xfrm>
          <a:prstGeom prst="rect">
            <a:avLst/>
          </a:prstGeom>
        </p:spPr>
        <p:txBody>
          <a:bodyPr wrap="square">
            <a:spAutoFit/>
          </a:bodyPr>
          <a:lstStyle/>
          <a:p>
            <a:pPr algn="ctr"/>
            <a:r>
              <a:rPr lang="en-US" sz="2400" dirty="0">
                <a:solidFill>
                  <a:srgbClr val="A719A8"/>
                </a:solidFill>
              </a:rPr>
              <a:t>Human/AI collaboration</a:t>
            </a:r>
          </a:p>
        </p:txBody>
      </p:sp>
      <p:sp>
        <p:nvSpPr>
          <p:cNvPr id="18" name="Rectangle 17">
            <a:extLst>
              <a:ext uri="{FF2B5EF4-FFF2-40B4-BE49-F238E27FC236}">
                <a16:creationId xmlns:a16="http://schemas.microsoft.com/office/drawing/2014/main" id="{A6E55628-4949-0547-A459-44306F144F95}"/>
              </a:ext>
            </a:extLst>
          </p:cNvPr>
          <p:cNvSpPr/>
          <p:nvPr/>
        </p:nvSpPr>
        <p:spPr>
          <a:xfrm>
            <a:off x="6170759" y="1837227"/>
            <a:ext cx="2733697" cy="830997"/>
          </a:xfrm>
          <a:prstGeom prst="rect">
            <a:avLst/>
          </a:prstGeom>
        </p:spPr>
        <p:txBody>
          <a:bodyPr wrap="square">
            <a:spAutoFit/>
          </a:bodyPr>
          <a:lstStyle/>
          <a:p>
            <a:pPr algn="ctr"/>
            <a:r>
              <a:rPr lang="en-US" sz="2400" dirty="0">
                <a:solidFill>
                  <a:srgbClr val="0089FA"/>
                </a:solidFill>
              </a:rPr>
              <a:t>Regulatory</a:t>
            </a:r>
          </a:p>
          <a:p>
            <a:pPr algn="ctr"/>
            <a:r>
              <a:rPr lang="en-US" sz="2400" dirty="0">
                <a:solidFill>
                  <a:srgbClr val="0089FA"/>
                </a:solidFill>
              </a:rPr>
              <a:t>compliance</a:t>
            </a:r>
          </a:p>
        </p:txBody>
      </p:sp>
      <p:sp>
        <p:nvSpPr>
          <p:cNvPr id="3" name="TextBox 2">
            <a:extLst>
              <a:ext uri="{FF2B5EF4-FFF2-40B4-BE49-F238E27FC236}">
                <a16:creationId xmlns:a16="http://schemas.microsoft.com/office/drawing/2014/main" id="{9F83005B-2397-2C43-9F3E-B10A45CF067A}"/>
              </a:ext>
            </a:extLst>
          </p:cNvPr>
          <p:cNvSpPr txBox="1"/>
          <p:nvPr/>
        </p:nvSpPr>
        <p:spPr>
          <a:xfrm>
            <a:off x="319680" y="3442826"/>
            <a:ext cx="2584554" cy="400110"/>
          </a:xfrm>
          <a:prstGeom prst="rect">
            <a:avLst/>
          </a:prstGeom>
          <a:noFill/>
        </p:spPr>
        <p:txBody>
          <a:bodyPr wrap="none" rtlCol="0">
            <a:spAutoFit/>
          </a:bodyPr>
          <a:lstStyle/>
          <a:p>
            <a:pPr algn="ctr"/>
            <a:r>
              <a:rPr lang="en-US" sz="2000" dirty="0">
                <a:solidFill>
                  <a:srgbClr val="FF0051"/>
                </a:solidFill>
              </a:rPr>
              <a:t>Debugging/exploration</a:t>
            </a:r>
          </a:p>
        </p:txBody>
      </p:sp>
      <p:sp>
        <p:nvSpPr>
          <p:cNvPr id="54" name="TextBox 53">
            <a:extLst>
              <a:ext uri="{FF2B5EF4-FFF2-40B4-BE49-F238E27FC236}">
                <a16:creationId xmlns:a16="http://schemas.microsoft.com/office/drawing/2014/main" id="{00C645EB-5DD3-0A49-9E34-4333A6FC4619}"/>
              </a:ext>
            </a:extLst>
          </p:cNvPr>
          <p:cNvSpPr txBox="1"/>
          <p:nvPr/>
        </p:nvSpPr>
        <p:spPr>
          <a:xfrm>
            <a:off x="3469853" y="3442826"/>
            <a:ext cx="2226059" cy="400110"/>
          </a:xfrm>
          <a:prstGeom prst="rect">
            <a:avLst/>
          </a:prstGeom>
          <a:noFill/>
        </p:spPr>
        <p:txBody>
          <a:bodyPr wrap="none" rtlCol="0">
            <a:spAutoFit/>
          </a:bodyPr>
          <a:lstStyle/>
          <a:p>
            <a:pPr algn="ctr"/>
            <a:r>
              <a:rPr lang="en-US" sz="2000" dirty="0">
                <a:solidFill>
                  <a:srgbClr val="A719A8"/>
                </a:solidFill>
              </a:rPr>
              <a:t>Customer retention</a:t>
            </a:r>
          </a:p>
        </p:txBody>
      </p:sp>
      <p:sp>
        <p:nvSpPr>
          <p:cNvPr id="59" name="TextBox 58">
            <a:extLst>
              <a:ext uri="{FF2B5EF4-FFF2-40B4-BE49-F238E27FC236}">
                <a16:creationId xmlns:a16="http://schemas.microsoft.com/office/drawing/2014/main" id="{9EE93B7B-E6D6-764F-B2F7-1F9BAFF64264}"/>
              </a:ext>
            </a:extLst>
          </p:cNvPr>
          <p:cNvSpPr txBox="1"/>
          <p:nvPr/>
        </p:nvSpPr>
        <p:spPr>
          <a:xfrm>
            <a:off x="6216016" y="3442826"/>
            <a:ext cx="2630978" cy="400110"/>
          </a:xfrm>
          <a:prstGeom prst="rect">
            <a:avLst/>
          </a:prstGeom>
          <a:noFill/>
        </p:spPr>
        <p:txBody>
          <a:bodyPr wrap="none" rtlCol="0">
            <a:spAutoFit/>
          </a:bodyPr>
          <a:lstStyle/>
          <a:p>
            <a:pPr algn="ctr"/>
            <a:r>
              <a:rPr lang="en-US" sz="2000" dirty="0">
                <a:solidFill>
                  <a:srgbClr val="0089FA"/>
                </a:solidFill>
              </a:rPr>
              <a:t>Consumer explanations</a:t>
            </a:r>
          </a:p>
        </p:txBody>
      </p:sp>
      <p:sp>
        <p:nvSpPr>
          <p:cNvPr id="20" name="TextBox 19">
            <a:extLst>
              <a:ext uri="{FF2B5EF4-FFF2-40B4-BE49-F238E27FC236}">
                <a16:creationId xmlns:a16="http://schemas.microsoft.com/office/drawing/2014/main" id="{31C13C06-8DF9-40E3-A0F9-CBB425BC01A5}"/>
              </a:ext>
            </a:extLst>
          </p:cNvPr>
          <p:cNvSpPr txBox="1"/>
          <p:nvPr/>
        </p:nvSpPr>
        <p:spPr>
          <a:xfrm>
            <a:off x="353362" y="5925878"/>
            <a:ext cx="2441952" cy="400110"/>
          </a:xfrm>
          <a:prstGeom prst="rect">
            <a:avLst/>
          </a:prstGeom>
          <a:noFill/>
        </p:spPr>
        <p:txBody>
          <a:bodyPr wrap="none" rtlCol="0">
            <a:spAutoFit/>
          </a:bodyPr>
          <a:lstStyle/>
          <a:p>
            <a:pPr algn="ctr"/>
            <a:r>
              <a:rPr lang="en-US" sz="2000" dirty="0">
                <a:solidFill>
                  <a:srgbClr val="FF0051"/>
                </a:solidFill>
              </a:rPr>
              <a:t>Encoding prior beliefs</a:t>
            </a:r>
          </a:p>
        </p:txBody>
      </p:sp>
      <p:sp>
        <p:nvSpPr>
          <p:cNvPr id="21" name="TextBox 20">
            <a:extLst>
              <a:ext uri="{FF2B5EF4-FFF2-40B4-BE49-F238E27FC236}">
                <a16:creationId xmlns:a16="http://schemas.microsoft.com/office/drawing/2014/main" id="{1D4CA7B7-1068-4A3F-BC5F-FC2B2C1F98B6}"/>
              </a:ext>
            </a:extLst>
          </p:cNvPr>
          <p:cNvSpPr txBox="1"/>
          <p:nvPr/>
        </p:nvSpPr>
        <p:spPr>
          <a:xfrm>
            <a:off x="895089" y="4697593"/>
            <a:ext cx="1355564" cy="400110"/>
          </a:xfrm>
          <a:prstGeom prst="rect">
            <a:avLst/>
          </a:prstGeom>
          <a:noFill/>
        </p:spPr>
        <p:txBody>
          <a:bodyPr wrap="none" rtlCol="0">
            <a:spAutoFit/>
          </a:bodyPr>
          <a:lstStyle/>
          <a:p>
            <a:pPr algn="ctr"/>
            <a:r>
              <a:rPr lang="en-US" sz="2000" dirty="0">
                <a:solidFill>
                  <a:srgbClr val="FF0051"/>
                </a:solidFill>
              </a:rPr>
              <a:t>Monitoring</a:t>
            </a:r>
          </a:p>
        </p:txBody>
      </p:sp>
      <p:pic>
        <p:nvPicPr>
          <p:cNvPr id="22" name="Picture 21">
            <a:extLst>
              <a:ext uri="{FF2B5EF4-FFF2-40B4-BE49-F238E27FC236}">
                <a16:creationId xmlns:a16="http://schemas.microsoft.com/office/drawing/2014/main" id="{27DCEFA6-3F74-4581-90FA-1763B896CC8D}"/>
              </a:ext>
            </a:extLst>
          </p:cNvPr>
          <p:cNvPicPr>
            <a:picLocks noChangeAspect="1"/>
          </p:cNvPicPr>
          <p:nvPr/>
        </p:nvPicPr>
        <p:blipFill>
          <a:blip r:embed="rId3"/>
          <a:stretch>
            <a:fillRect/>
          </a:stretch>
        </p:blipFill>
        <p:spPr>
          <a:xfrm>
            <a:off x="1360259" y="2841596"/>
            <a:ext cx="457200" cy="457200"/>
          </a:xfrm>
          <a:prstGeom prst="rect">
            <a:avLst/>
          </a:prstGeom>
        </p:spPr>
      </p:pic>
      <p:sp>
        <p:nvSpPr>
          <p:cNvPr id="23" name="TextBox 22">
            <a:extLst>
              <a:ext uri="{FF2B5EF4-FFF2-40B4-BE49-F238E27FC236}">
                <a16:creationId xmlns:a16="http://schemas.microsoft.com/office/drawing/2014/main" id="{E7D6888D-2F0B-46FA-B5E9-2CE6B545225C}"/>
              </a:ext>
            </a:extLst>
          </p:cNvPr>
          <p:cNvSpPr txBox="1"/>
          <p:nvPr/>
        </p:nvSpPr>
        <p:spPr>
          <a:xfrm>
            <a:off x="3612104" y="4732241"/>
            <a:ext cx="1941557" cy="400110"/>
          </a:xfrm>
          <a:prstGeom prst="rect">
            <a:avLst/>
          </a:prstGeom>
          <a:noFill/>
        </p:spPr>
        <p:txBody>
          <a:bodyPr wrap="none" rtlCol="0">
            <a:spAutoFit/>
          </a:bodyPr>
          <a:lstStyle/>
          <a:p>
            <a:pPr algn="ctr"/>
            <a:r>
              <a:rPr lang="en-US" sz="2000" dirty="0">
                <a:solidFill>
                  <a:srgbClr val="A719A8"/>
                </a:solidFill>
              </a:rPr>
              <a:t>Decision support</a:t>
            </a:r>
          </a:p>
        </p:txBody>
      </p:sp>
      <p:sp>
        <p:nvSpPr>
          <p:cNvPr id="25" name="TextBox 24">
            <a:extLst>
              <a:ext uri="{FF2B5EF4-FFF2-40B4-BE49-F238E27FC236}">
                <a16:creationId xmlns:a16="http://schemas.microsoft.com/office/drawing/2014/main" id="{98BC9009-24D1-43BF-AFDB-0C5D707C9DAD}"/>
              </a:ext>
            </a:extLst>
          </p:cNvPr>
          <p:cNvSpPr txBox="1"/>
          <p:nvPr/>
        </p:nvSpPr>
        <p:spPr>
          <a:xfrm>
            <a:off x="6442072" y="4732241"/>
            <a:ext cx="2178866" cy="400110"/>
          </a:xfrm>
          <a:prstGeom prst="rect">
            <a:avLst/>
          </a:prstGeom>
          <a:noFill/>
        </p:spPr>
        <p:txBody>
          <a:bodyPr wrap="none" rtlCol="0">
            <a:spAutoFit/>
          </a:bodyPr>
          <a:lstStyle/>
          <a:p>
            <a:pPr algn="ctr"/>
            <a:r>
              <a:rPr lang="en-US" sz="2000" dirty="0">
                <a:solidFill>
                  <a:srgbClr val="0089FA"/>
                </a:solidFill>
              </a:rPr>
              <a:t>Anti-discrimination</a:t>
            </a:r>
          </a:p>
        </p:txBody>
      </p:sp>
      <p:sp>
        <p:nvSpPr>
          <p:cNvPr id="29" name="TextBox 28">
            <a:extLst>
              <a:ext uri="{FF2B5EF4-FFF2-40B4-BE49-F238E27FC236}">
                <a16:creationId xmlns:a16="http://schemas.microsoft.com/office/drawing/2014/main" id="{F336A3A8-E43B-4217-BEE6-DFBB3B7F7333}"/>
              </a:ext>
            </a:extLst>
          </p:cNvPr>
          <p:cNvSpPr txBox="1"/>
          <p:nvPr/>
        </p:nvSpPr>
        <p:spPr>
          <a:xfrm>
            <a:off x="6509270" y="5926580"/>
            <a:ext cx="2044470" cy="400110"/>
          </a:xfrm>
          <a:prstGeom prst="rect">
            <a:avLst/>
          </a:prstGeom>
          <a:noFill/>
        </p:spPr>
        <p:txBody>
          <a:bodyPr wrap="none" rtlCol="0">
            <a:spAutoFit/>
          </a:bodyPr>
          <a:lstStyle/>
          <a:p>
            <a:pPr algn="ctr"/>
            <a:r>
              <a:rPr lang="en-US" sz="2000" dirty="0">
                <a:solidFill>
                  <a:srgbClr val="0089FA"/>
                </a:solidFill>
              </a:rPr>
              <a:t>Risk management</a:t>
            </a:r>
          </a:p>
        </p:txBody>
      </p:sp>
      <p:sp>
        <p:nvSpPr>
          <p:cNvPr id="30" name="TextBox 29">
            <a:extLst>
              <a:ext uri="{FF2B5EF4-FFF2-40B4-BE49-F238E27FC236}">
                <a16:creationId xmlns:a16="http://schemas.microsoft.com/office/drawing/2014/main" id="{B92B367B-A19A-43B9-BE81-9AF9863EA8DB}"/>
              </a:ext>
            </a:extLst>
          </p:cNvPr>
          <p:cNvSpPr txBox="1"/>
          <p:nvPr/>
        </p:nvSpPr>
        <p:spPr>
          <a:xfrm>
            <a:off x="3390472" y="5926580"/>
            <a:ext cx="2384820" cy="400110"/>
          </a:xfrm>
          <a:prstGeom prst="rect">
            <a:avLst/>
          </a:prstGeom>
          <a:noFill/>
        </p:spPr>
        <p:txBody>
          <a:bodyPr wrap="none" rtlCol="0">
            <a:spAutoFit/>
          </a:bodyPr>
          <a:lstStyle/>
          <a:p>
            <a:pPr algn="ctr"/>
            <a:r>
              <a:rPr lang="en-US" sz="2000" dirty="0">
                <a:solidFill>
                  <a:srgbClr val="A719A8"/>
                </a:solidFill>
              </a:rPr>
              <a:t>Human risk oversight</a:t>
            </a:r>
          </a:p>
        </p:txBody>
      </p:sp>
      <p:pic>
        <p:nvPicPr>
          <p:cNvPr id="6" name="Graphic 5" descr="Upward trend">
            <a:extLst>
              <a:ext uri="{FF2B5EF4-FFF2-40B4-BE49-F238E27FC236}">
                <a16:creationId xmlns:a16="http://schemas.microsoft.com/office/drawing/2014/main" id="{B1AD4891-4279-43B1-9E63-C2062E02B4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0095" y="4168311"/>
            <a:ext cx="457200" cy="457200"/>
          </a:xfrm>
          <a:prstGeom prst="rect">
            <a:avLst/>
          </a:prstGeom>
        </p:spPr>
      </p:pic>
      <p:sp>
        <p:nvSpPr>
          <p:cNvPr id="33" name="Rectangle 32">
            <a:extLst>
              <a:ext uri="{FF2B5EF4-FFF2-40B4-BE49-F238E27FC236}">
                <a16:creationId xmlns:a16="http://schemas.microsoft.com/office/drawing/2014/main" id="{EF910B7A-DCB8-4CAC-887C-9486E7C18A14}"/>
              </a:ext>
            </a:extLst>
          </p:cNvPr>
          <p:cNvSpPr/>
          <p:nvPr/>
        </p:nvSpPr>
        <p:spPr>
          <a:xfrm>
            <a:off x="9129542" y="1837227"/>
            <a:ext cx="2733697" cy="830997"/>
          </a:xfrm>
          <a:prstGeom prst="rect">
            <a:avLst/>
          </a:prstGeom>
        </p:spPr>
        <p:txBody>
          <a:bodyPr wrap="square">
            <a:spAutoFit/>
          </a:bodyPr>
          <a:lstStyle/>
          <a:p>
            <a:pPr algn="ctr"/>
            <a:r>
              <a:rPr lang="en-US" sz="2400" dirty="0">
                <a:solidFill>
                  <a:srgbClr val="009E47"/>
                </a:solidFill>
              </a:rPr>
              <a:t>Scientific</a:t>
            </a:r>
          </a:p>
          <a:p>
            <a:pPr algn="ctr"/>
            <a:r>
              <a:rPr lang="en-US" sz="2400" dirty="0">
                <a:solidFill>
                  <a:srgbClr val="009E47"/>
                </a:solidFill>
              </a:rPr>
              <a:t>discovery</a:t>
            </a:r>
          </a:p>
        </p:txBody>
      </p:sp>
      <p:pic>
        <p:nvPicPr>
          <p:cNvPr id="7" name="Graphic 6" descr="Brain in head">
            <a:extLst>
              <a:ext uri="{FF2B5EF4-FFF2-40B4-BE49-F238E27FC236}">
                <a16:creationId xmlns:a16="http://schemas.microsoft.com/office/drawing/2014/main" id="{93E4955E-6684-45BB-888F-E8FD086CD0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5316" y="5361948"/>
            <a:ext cx="457200" cy="457200"/>
          </a:xfrm>
          <a:prstGeom prst="rect">
            <a:avLst/>
          </a:prstGeom>
        </p:spPr>
      </p:pic>
      <p:pic>
        <p:nvPicPr>
          <p:cNvPr id="9" name="Graphic 8" descr="Heart with pulse">
            <a:extLst>
              <a:ext uri="{FF2B5EF4-FFF2-40B4-BE49-F238E27FC236}">
                <a16:creationId xmlns:a16="http://schemas.microsoft.com/office/drawing/2014/main" id="{11067165-0823-49A4-A04C-6504AC87B8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5394" y="4168311"/>
            <a:ext cx="457200" cy="457200"/>
          </a:xfrm>
          <a:prstGeom prst="rect">
            <a:avLst/>
          </a:prstGeom>
        </p:spPr>
      </p:pic>
      <p:pic>
        <p:nvPicPr>
          <p:cNvPr id="14" name="Graphic 13" descr="Research">
            <a:extLst>
              <a:ext uri="{FF2B5EF4-FFF2-40B4-BE49-F238E27FC236}">
                <a16:creationId xmlns:a16="http://schemas.microsoft.com/office/drawing/2014/main" id="{0F9264DC-2699-4DB2-BD41-C45356275A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34899" y="4168311"/>
            <a:ext cx="457200" cy="457200"/>
          </a:xfrm>
          <a:prstGeom prst="rect">
            <a:avLst/>
          </a:prstGeom>
        </p:spPr>
      </p:pic>
      <p:pic>
        <p:nvPicPr>
          <p:cNvPr id="16" name="Graphic 15" descr="Venn diagram">
            <a:extLst>
              <a:ext uri="{FF2B5EF4-FFF2-40B4-BE49-F238E27FC236}">
                <a16:creationId xmlns:a16="http://schemas.microsoft.com/office/drawing/2014/main" id="{EF117E8B-59E7-4559-A935-6A4BC3A427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34899" y="2841596"/>
            <a:ext cx="457200" cy="457200"/>
          </a:xfrm>
          <a:prstGeom prst="rect">
            <a:avLst/>
          </a:prstGeom>
        </p:spPr>
      </p:pic>
      <p:pic>
        <p:nvPicPr>
          <p:cNvPr id="37" name="Graphic 36" descr="Call center">
            <a:extLst>
              <a:ext uri="{FF2B5EF4-FFF2-40B4-BE49-F238E27FC236}">
                <a16:creationId xmlns:a16="http://schemas.microsoft.com/office/drawing/2014/main" id="{07ECB295-8E19-47ED-A099-D39A1600F2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55394" y="2841596"/>
            <a:ext cx="457200" cy="457200"/>
          </a:xfrm>
          <a:prstGeom prst="rect">
            <a:avLst/>
          </a:prstGeom>
        </p:spPr>
      </p:pic>
      <p:sp>
        <p:nvSpPr>
          <p:cNvPr id="40" name="TextBox 39">
            <a:extLst>
              <a:ext uri="{FF2B5EF4-FFF2-40B4-BE49-F238E27FC236}">
                <a16:creationId xmlns:a16="http://schemas.microsoft.com/office/drawing/2014/main" id="{CE4AAC45-E0FB-45CB-BAB1-A790AF469C74}"/>
              </a:ext>
            </a:extLst>
          </p:cNvPr>
          <p:cNvSpPr txBox="1"/>
          <p:nvPr/>
        </p:nvSpPr>
        <p:spPr>
          <a:xfrm>
            <a:off x="9487157" y="4732241"/>
            <a:ext cx="1993303" cy="400110"/>
          </a:xfrm>
          <a:prstGeom prst="rect">
            <a:avLst/>
          </a:prstGeom>
          <a:noFill/>
        </p:spPr>
        <p:txBody>
          <a:bodyPr wrap="none" rtlCol="0">
            <a:spAutoFit/>
          </a:bodyPr>
          <a:lstStyle/>
          <a:p>
            <a:pPr algn="ctr"/>
            <a:r>
              <a:rPr lang="en-US" sz="2000" dirty="0">
                <a:solidFill>
                  <a:srgbClr val="009E47"/>
                </a:solidFill>
              </a:rPr>
              <a:t>Pattern discovery</a:t>
            </a:r>
          </a:p>
        </p:txBody>
      </p:sp>
      <p:sp>
        <p:nvSpPr>
          <p:cNvPr id="41" name="TextBox 40">
            <a:extLst>
              <a:ext uri="{FF2B5EF4-FFF2-40B4-BE49-F238E27FC236}">
                <a16:creationId xmlns:a16="http://schemas.microsoft.com/office/drawing/2014/main" id="{E49E3891-7FAF-4355-9067-2B88C3E93162}"/>
              </a:ext>
            </a:extLst>
          </p:cNvPr>
          <p:cNvSpPr txBox="1"/>
          <p:nvPr/>
        </p:nvSpPr>
        <p:spPr>
          <a:xfrm>
            <a:off x="9288930" y="3442826"/>
            <a:ext cx="2389757" cy="400110"/>
          </a:xfrm>
          <a:prstGeom prst="rect">
            <a:avLst/>
          </a:prstGeom>
          <a:noFill/>
        </p:spPr>
        <p:txBody>
          <a:bodyPr wrap="none" rtlCol="0">
            <a:spAutoFit/>
          </a:bodyPr>
          <a:lstStyle/>
          <a:p>
            <a:pPr algn="ctr"/>
            <a:r>
              <a:rPr lang="en-US" sz="2000" dirty="0">
                <a:solidFill>
                  <a:srgbClr val="009E47"/>
                </a:solidFill>
              </a:rPr>
              <a:t>Population subtyping</a:t>
            </a:r>
          </a:p>
        </p:txBody>
      </p:sp>
      <p:pic>
        <p:nvPicPr>
          <p:cNvPr id="43" name="Graphic 42" descr="Court">
            <a:extLst>
              <a:ext uri="{FF2B5EF4-FFF2-40B4-BE49-F238E27FC236}">
                <a16:creationId xmlns:a16="http://schemas.microsoft.com/office/drawing/2014/main" id="{9EFCC8D0-109F-4C52-823B-08163BB52B0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55394" y="5397298"/>
            <a:ext cx="457200" cy="457200"/>
          </a:xfrm>
          <a:prstGeom prst="rect">
            <a:avLst/>
          </a:prstGeom>
        </p:spPr>
      </p:pic>
      <p:pic>
        <p:nvPicPr>
          <p:cNvPr id="45" name="Graphic 44" descr="Target Audience">
            <a:extLst>
              <a:ext uri="{FF2B5EF4-FFF2-40B4-BE49-F238E27FC236}">
                <a16:creationId xmlns:a16="http://schemas.microsoft.com/office/drawing/2014/main" id="{5639B66C-9AF8-4014-85B8-B83AE328EC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85239" y="4168311"/>
            <a:ext cx="457200" cy="457200"/>
          </a:xfrm>
          <a:prstGeom prst="rect">
            <a:avLst/>
          </a:prstGeom>
        </p:spPr>
      </p:pic>
      <p:pic>
        <p:nvPicPr>
          <p:cNvPr id="47" name="Graphic 46" descr="Dollar">
            <a:extLst>
              <a:ext uri="{FF2B5EF4-FFF2-40B4-BE49-F238E27FC236}">
                <a16:creationId xmlns:a16="http://schemas.microsoft.com/office/drawing/2014/main" id="{3B779EAD-A243-4B27-B20F-6F8B9AC710B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85239" y="5397298"/>
            <a:ext cx="457200" cy="457200"/>
          </a:xfrm>
          <a:prstGeom prst="rect">
            <a:avLst/>
          </a:prstGeom>
        </p:spPr>
      </p:pic>
      <p:pic>
        <p:nvPicPr>
          <p:cNvPr id="49" name="Graphic 48" descr="Checklist">
            <a:extLst>
              <a:ext uri="{FF2B5EF4-FFF2-40B4-BE49-F238E27FC236}">
                <a16:creationId xmlns:a16="http://schemas.microsoft.com/office/drawing/2014/main" id="{B0BA6571-235A-4C67-94F1-3516D96F59E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285239" y="2841596"/>
            <a:ext cx="457200" cy="457200"/>
          </a:xfrm>
          <a:prstGeom prst="rect">
            <a:avLst/>
          </a:prstGeom>
        </p:spPr>
      </p:pic>
      <p:sp>
        <p:nvSpPr>
          <p:cNvPr id="52" name="TextBox 51">
            <a:extLst>
              <a:ext uri="{FF2B5EF4-FFF2-40B4-BE49-F238E27FC236}">
                <a16:creationId xmlns:a16="http://schemas.microsoft.com/office/drawing/2014/main" id="{C9F92732-8BDE-40E9-937E-44DAE975A099}"/>
              </a:ext>
            </a:extLst>
          </p:cNvPr>
          <p:cNvSpPr txBox="1"/>
          <p:nvPr/>
        </p:nvSpPr>
        <p:spPr>
          <a:xfrm>
            <a:off x="9603535" y="5926580"/>
            <a:ext cx="1760547" cy="400110"/>
          </a:xfrm>
          <a:prstGeom prst="rect">
            <a:avLst/>
          </a:prstGeom>
          <a:noFill/>
        </p:spPr>
        <p:txBody>
          <a:bodyPr wrap="none" rtlCol="0">
            <a:spAutoFit/>
          </a:bodyPr>
          <a:lstStyle/>
          <a:p>
            <a:pPr algn="ctr"/>
            <a:r>
              <a:rPr lang="en-US" sz="2000" dirty="0">
                <a:solidFill>
                  <a:srgbClr val="009E47"/>
                </a:solidFill>
              </a:rPr>
              <a:t>Signal recovery</a:t>
            </a:r>
          </a:p>
        </p:txBody>
      </p:sp>
      <p:pic>
        <p:nvPicPr>
          <p:cNvPr id="51" name="Graphic 50" descr="DNA">
            <a:extLst>
              <a:ext uri="{FF2B5EF4-FFF2-40B4-BE49-F238E27FC236}">
                <a16:creationId xmlns:a16="http://schemas.microsoft.com/office/drawing/2014/main" id="{A99BF19C-2D76-4C87-963A-1600FEDA094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34899" y="5397298"/>
            <a:ext cx="457200" cy="457200"/>
          </a:xfrm>
          <a:prstGeom prst="rect">
            <a:avLst/>
          </a:prstGeom>
        </p:spPr>
      </p:pic>
    </p:spTree>
    <p:extLst>
      <p:ext uri="{BB962C8B-B14F-4D97-AF65-F5344CB8AC3E}">
        <p14:creationId xmlns:p14="http://schemas.microsoft.com/office/powerpoint/2010/main" val="28008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27" grpId="0" animBg="1"/>
      <p:bldP spid="17" grpId="0"/>
      <p:bldP spid="18" grpId="0"/>
      <p:bldP spid="54" grpId="0"/>
      <p:bldP spid="59" grpId="0"/>
      <p:bldP spid="20" grpId="0"/>
      <p:bldP spid="23" grpId="0"/>
      <p:bldP spid="25" grpId="0"/>
      <p:bldP spid="29" grpId="0"/>
      <p:bldP spid="30" grpId="0"/>
      <p:bldP spid="33" grpId="0"/>
      <p:bldP spid="40" grpId="0"/>
      <p:bldP spid="41"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A3589C-89B6-6C49-A619-FAD0A9F36857}"/>
              </a:ext>
            </a:extLst>
          </p:cNvPr>
          <p:cNvPicPr>
            <a:picLocks noChangeAspect="1"/>
          </p:cNvPicPr>
          <p:nvPr/>
        </p:nvPicPr>
        <p:blipFill>
          <a:blip r:embed="rId2"/>
          <a:stretch>
            <a:fillRect/>
          </a:stretch>
        </p:blipFill>
        <p:spPr>
          <a:xfrm>
            <a:off x="4831080" y="856734"/>
            <a:ext cx="8991600" cy="5418851"/>
          </a:xfrm>
          <a:prstGeom prst="rect">
            <a:avLst/>
          </a:prstGeom>
        </p:spPr>
      </p:pic>
      <p:sp>
        <p:nvSpPr>
          <p:cNvPr id="2" name="Title 1">
            <a:extLst>
              <a:ext uri="{FF2B5EF4-FFF2-40B4-BE49-F238E27FC236}">
                <a16:creationId xmlns:a16="http://schemas.microsoft.com/office/drawing/2014/main" id="{D081DD7A-9232-1543-A3B0-E09A8DC8D1B7}"/>
              </a:ext>
            </a:extLst>
          </p:cNvPr>
          <p:cNvSpPr>
            <a:spLocks noGrp="1"/>
          </p:cNvSpPr>
          <p:nvPr>
            <p:ph type="title"/>
          </p:nvPr>
        </p:nvSpPr>
        <p:spPr>
          <a:xfrm>
            <a:off x="-2943561" y="2083836"/>
            <a:ext cx="10515600" cy="1325563"/>
          </a:xfrm>
        </p:spPr>
        <p:txBody>
          <a:bodyPr>
            <a:normAutofit/>
          </a:bodyPr>
          <a:lstStyle/>
          <a:p>
            <a:pPr algn="ctr"/>
            <a:r>
              <a:rPr lang="en-US" b="1" dirty="0"/>
              <a:t>Thanks!</a:t>
            </a:r>
          </a:p>
        </p:txBody>
      </p:sp>
      <p:sp>
        <p:nvSpPr>
          <p:cNvPr id="3" name="TextBox 2">
            <a:extLst>
              <a:ext uri="{FF2B5EF4-FFF2-40B4-BE49-F238E27FC236}">
                <a16:creationId xmlns:a16="http://schemas.microsoft.com/office/drawing/2014/main" id="{394CD493-50EC-44A3-8DAE-094DFDE16677}"/>
              </a:ext>
            </a:extLst>
          </p:cNvPr>
          <p:cNvSpPr txBox="1"/>
          <p:nvPr/>
        </p:nvSpPr>
        <p:spPr>
          <a:xfrm>
            <a:off x="464820" y="3643583"/>
            <a:ext cx="3698838" cy="1200329"/>
          </a:xfrm>
          <a:prstGeom prst="rect">
            <a:avLst/>
          </a:prstGeom>
          <a:noFill/>
        </p:spPr>
        <p:txBody>
          <a:bodyPr wrap="square" rtlCol="0">
            <a:spAutoFit/>
          </a:bodyPr>
          <a:lstStyle/>
          <a:p>
            <a:pPr algn="ctr"/>
            <a:r>
              <a:rPr lang="en-US" sz="2400" dirty="0"/>
              <a:t>And special thanks to </a:t>
            </a:r>
            <a:r>
              <a:rPr lang="en-US" sz="2400" dirty="0" err="1"/>
              <a:t>Su</a:t>
            </a:r>
            <a:r>
              <a:rPr lang="en-US" sz="2400" dirty="0"/>
              <a:t>-In Lee, Hugh Chen, Gabriel </a:t>
            </a:r>
            <a:r>
              <a:rPr lang="en-US" sz="2400" dirty="0" err="1"/>
              <a:t>Erion</a:t>
            </a:r>
            <a:r>
              <a:rPr lang="en-US" sz="2400" dirty="0"/>
              <a:t> from UW.</a:t>
            </a:r>
          </a:p>
        </p:txBody>
      </p:sp>
    </p:spTree>
    <p:extLst>
      <p:ext uri="{BB962C8B-B14F-4D97-AF65-F5344CB8AC3E}">
        <p14:creationId xmlns:p14="http://schemas.microsoft.com/office/powerpoint/2010/main" val="2577627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1796852"/>
            <a:ext cx="10415182" cy="4046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E37C7DA-7780-8241-81B5-D3A2993C5607}"/>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349045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259997"/>
            <a:ext cx="10415182" cy="361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DD00EE-1BCC-5D4B-AEE7-4909EDF4D3CE}"/>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50487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460129"/>
            <a:ext cx="10415182" cy="3444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DD00EE-1BCC-5D4B-AEE7-4909EDF4D3CE}"/>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16181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2774195"/>
            <a:ext cx="10415182"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48C48AD-D87F-274C-81BE-5C3135CE0E3A}"/>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416040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3022169"/>
            <a:ext cx="10415182" cy="288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04506A9-2D04-384C-8B99-959214CA3FD2}"/>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218976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46185E-1287-B84C-B67C-EB573B0617B2}"/>
              </a:ext>
            </a:extLst>
          </p:cNvPr>
          <p:cNvSpPr/>
          <p:nvPr/>
        </p:nvSpPr>
        <p:spPr>
          <a:xfrm>
            <a:off x="160653" y="3254643"/>
            <a:ext cx="10415182" cy="2650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EBD1B6-D719-9F42-ACF6-E58CD8BFCDF4}"/>
              </a:ext>
            </a:extLst>
          </p:cNvPr>
          <p:cNvSpPr>
            <a:spLocks noGrp="1"/>
          </p:cNvSpPr>
          <p:nvPr>
            <p:ph type="title"/>
          </p:nvPr>
        </p:nvSpPr>
        <p:spPr/>
        <p:txBody>
          <a:bodyPr/>
          <a:lstStyle/>
          <a:p>
            <a:r>
              <a:rPr lang="en-US" dirty="0"/>
              <a:t>Mortality risk model</a:t>
            </a:r>
          </a:p>
        </p:txBody>
      </p:sp>
    </p:spTree>
    <p:extLst>
      <p:ext uri="{BB962C8B-B14F-4D97-AF65-F5344CB8AC3E}">
        <p14:creationId xmlns:p14="http://schemas.microsoft.com/office/powerpoint/2010/main" val="218378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935851" y="1534728"/>
            <a:ext cx="4639984" cy="51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AEB0BC-7954-6246-9168-71A5AC613A21}"/>
              </a:ext>
            </a:extLst>
          </p:cNvPr>
          <p:cNvSpPr txBox="1"/>
          <p:nvPr/>
        </p:nvSpPr>
        <p:spPr>
          <a:xfrm>
            <a:off x="7389976" y="2699265"/>
            <a:ext cx="3514552" cy="1815882"/>
          </a:xfrm>
          <a:prstGeom prst="rect">
            <a:avLst/>
          </a:prstGeom>
          <a:noFill/>
        </p:spPr>
        <p:txBody>
          <a:bodyPr wrap="none" rtlCol="0">
            <a:spAutoFit/>
          </a:bodyPr>
          <a:lstStyle/>
          <a:p>
            <a:pPr algn="ctr"/>
            <a:r>
              <a:rPr lang="en-US" sz="2800" dirty="0"/>
              <a:t>Conflates the</a:t>
            </a:r>
          </a:p>
          <a:p>
            <a:pPr algn="ctr"/>
            <a:r>
              <a:rPr lang="en-US" sz="2800" dirty="0">
                <a:solidFill>
                  <a:srgbClr val="0089FA"/>
                </a:solidFill>
              </a:rPr>
              <a:t>prevalence</a:t>
            </a:r>
            <a:r>
              <a:rPr lang="en-US" sz="2800" dirty="0"/>
              <a:t> of an effect</a:t>
            </a:r>
          </a:p>
          <a:p>
            <a:pPr algn="ctr"/>
            <a:r>
              <a:rPr lang="en-US" sz="2800" dirty="0"/>
              <a:t>with the</a:t>
            </a:r>
          </a:p>
          <a:p>
            <a:pPr algn="ctr"/>
            <a:r>
              <a:rPr lang="en-US" sz="2800" dirty="0">
                <a:solidFill>
                  <a:srgbClr val="0089FA"/>
                </a:solidFill>
              </a:rPr>
              <a:t>magnitude</a:t>
            </a:r>
            <a:r>
              <a:rPr lang="en-US" sz="2800" dirty="0"/>
              <a:t> of an effect</a:t>
            </a:r>
          </a:p>
        </p:txBody>
      </p:sp>
      <p:sp>
        <p:nvSpPr>
          <p:cNvPr id="17" name="Title 2">
            <a:extLst>
              <a:ext uri="{FF2B5EF4-FFF2-40B4-BE49-F238E27FC236}">
                <a16:creationId xmlns:a16="http://schemas.microsoft.com/office/drawing/2014/main" id="{67937F11-79D3-CE4B-818D-6E81C55A89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Mortality risk model</a:t>
            </a:r>
            <a:endParaRPr lang="en-US" dirty="0"/>
          </a:p>
        </p:txBody>
      </p:sp>
    </p:spTree>
    <p:extLst>
      <p:ext uri="{BB962C8B-B14F-4D97-AF65-F5344CB8AC3E}">
        <p14:creationId xmlns:p14="http://schemas.microsoft.com/office/powerpoint/2010/main" val="10490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FA86669-BF40-B349-B67C-9E46333B70EC}"/>
              </a:ext>
            </a:extLst>
          </p:cNvPr>
          <p:cNvSpPr/>
          <p:nvPr/>
        </p:nvSpPr>
        <p:spPr>
          <a:xfrm>
            <a:off x="10575835" y="1796853"/>
            <a:ext cx="905359" cy="44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A8A9644-4FCD-D145-9590-DCAD5237551C}"/>
              </a:ext>
            </a:extLst>
          </p:cNvPr>
          <p:cNvSpPr/>
          <p:nvPr/>
        </p:nvSpPr>
        <p:spPr>
          <a:xfrm>
            <a:off x="5868676" y="1827848"/>
            <a:ext cx="4918143" cy="4077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7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7542687" y="3841285"/>
            <a:ext cx="2247930" cy="125567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p:cNvSpPr/>
          <p:nvPr/>
        </p:nvSpPr>
        <p:spPr>
          <a:xfrm>
            <a:off x="5701903" y="2693634"/>
            <a:ext cx="1812472" cy="901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5" name="Rectangle 4"/>
          <p:cNvSpPr/>
          <p:nvPr/>
        </p:nvSpPr>
        <p:spPr>
          <a:xfrm>
            <a:off x="8233898" y="2693634"/>
            <a:ext cx="1970909" cy="9017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22%</a:t>
            </a:r>
          </a:p>
        </p:txBody>
      </p:sp>
      <p:cxnSp>
        <p:nvCxnSpPr>
          <p:cNvPr id="6" name="Straight Connector 5"/>
          <p:cNvCxnSpPr/>
          <p:nvPr/>
        </p:nvCxnSpPr>
        <p:spPr>
          <a:xfrm>
            <a:off x="7514375" y="3144529"/>
            <a:ext cx="7195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4291586" y="3144529"/>
            <a:ext cx="141031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13" name="TextBox 12"/>
          <p:cNvSpPr txBox="1"/>
          <p:nvPr/>
        </p:nvSpPr>
        <p:spPr>
          <a:xfrm>
            <a:off x="7929667" y="1847850"/>
            <a:ext cx="2579371" cy="707886"/>
          </a:xfrm>
          <a:prstGeom prst="rect">
            <a:avLst/>
          </a:prstGeom>
          <a:noFill/>
        </p:spPr>
        <p:txBody>
          <a:bodyPr wrap="square" rtlCol="0">
            <a:spAutoFit/>
          </a:bodyPr>
          <a:lstStyle/>
          <a:p>
            <a:pPr algn="ctr"/>
            <a:r>
              <a:rPr lang="en-US" sz="2000" dirty="0">
                <a:solidFill>
                  <a:schemeClr val="tx1">
                    <a:lumMod val="65000"/>
                    <a:lumOff val="35000"/>
                  </a:schemeClr>
                </a:solidFill>
              </a:rPr>
              <a:t>chance John will have repayment problems</a:t>
            </a:r>
          </a:p>
        </p:txBody>
      </p:sp>
      <p:sp>
        <p:nvSpPr>
          <p:cNvPr id="14" name="TextBox 13"/>
          <p:cNvSpPr txBox="1"/>
          <p:nvPr/>
        </p:nvSpPr>
        <p:spPr>
          <a:xfrm>
            <a:off x="1561308" y="4209693"/>
            <a:ext cx="2986651" cy="461665"/>
          </a:xfrm>
          <a:prstGeom prst="rect">
            <a:avLst/>
          </a:prstGeom>
          <a:noFill/>
        </p:spPr>
        <p:txBody>
          <a:bodyPr wrap="none" rtlCol="0">
            <a:spAutoFit/>
          </a:bodyPr>
          <a:lstStyle/>
          <a:p>
            <a:r>
              <a:rPr lang="en-US" sz="2400"/>
              <a:t>John, </a:t>
            </a:r>
            <a:r>
              <a:rPr lang="en-US" sz="2400" dirty="0"/>
              <a:t>a bank customer</a:t>
            </a:r>
          </a:p>
        </p:txBody>
      </p:sp>
      <p:sp>
        <p:nvSpPr>
          <p:cNvPr id="11" name="TextBox 10"/>
          <p:cNvSpPr txBox="1"/>
          <p:nvPr/>
        </p:nvSpPr>
        <p:spPr>
          <a:xfrm>
            <a:off x="10396544" y="3078142"/>
            <a:ext cx="1483098" cy="584775"/>
          </a:xfrm>
          <a:prstGeom prst="rect">
            <a:avLst/>
          </a:prstGeom>
          <a:noFill/>
        </p:spPr>
        <p:txBody>
          <a:bodyPr wrap="none" rtlCol="0">
            <a:spAutoFit/>
          </a:bodyPr>
          <a:lstStyle/>
          <a:p>
            <a:r>
              <a:rPr lang="en-US" sz="3200">
                <a:solidFill>
                  <a:srgbClr val="F7004B"/>
                </a:solidFill>
              </a:rPr>
              <a:t>No loan</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79359" y="2657639"/>
            <a:ext cx="401580" cy="420503"/>
          </a:xfrm>
          <a:prstGeom prst="rect">
            <a:avLst/>
          </a:prstGeom>
        </p:spPr>
      </p:pic>
      <p:sp>
        <p:nvSpPr>
          <p:cNvPr id="7" name="Oval Callout 6"/>
          <p:cNvSpPr/>
          <p:nvPr/>
        </p:nvSpPr>
        <p:spPr>
          <a:xfrm>
            <a:off x="3179515" y="715976"/>
            <a:ext cx="2889272" cy="125567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3359798" y="1100619"/>
            <a:ext cx="2528706" cy="461665"/>
          </a:xfrm>
          <a:prstGeom prst="rect">
            <a:avLst/>
          </a:prstGeom>
          <a:noFill/>
        </p:spPr>
        <p:txBody>
          <a:bodyPr wrap="none" rtlCol="0">
            <a:spAutoFit/>
          </a:bodyPr>
          <a:lstStyle/>
          <a:p>
            <a:pPr algn="ctr"/>
            <a:r>
              <a:rPr lang="en-US" sz="2400" dirty="0"/>
              <a:t>Why was I denied?</a:t>
            </a:r>
          </a:p>
        </p:txBody>
      </p:sp>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3377464" y="4646064"/>
            <a:ext cx="1484300" cy="1936752"/>
          </a:xfrm>
          <a:prstGeom prst="rect">
            <a:avLst/>
          </a:prstGeom>
        </p:spPr>
      </p:pic>
      <p:sp>
        <p:nvSpPr>
          <p:cNvPr id="17" name="Oval Callout 16"/>
          <p:cNvSpPr/>
          <p:nvPr/>
        </p:nvSpPr>
        <p:spPr>
          <a:xfrm>
            <a:off x="4826756" y="3841285"/>
            <a:ext cx="2390678" cy="125567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p:cNvSpPr txBox="1"/>
          <p:nvPr/>
        </p:nvSpPr>
        <p:spPr>
          <a:xfrm>
            <a:off x="5077765" y="4025025"/>
            <a:ext cx="1888659" cy="830997"/>
          </a:xfrm>
          <a:prstGeom prst="rect">
            <a:avLst/>
          </a:prstGeom>
          <a:noFill/>
        </p:spPr>
        <p:txBody>
          <a:bodyPr wrap="none" rtlCol="0">
            <a:spAutoFit/>
          </a:bodyPr>
          <a:lstStyle/>
          <a:p>
            <a:pPr algn="ctr"/>
            <a:r>
              <a:rPr lang="en-US" sz="2400" dirty="0"/>
              <a:t>What is our</a:t>
            </a:r>
          </a:p>
          <a:p>
            <a:pPr algn="ctr"/>
            <a:r>
              <a:rPr lang="en-US" sz="2400" dirty="0"/>
              <a:t>financial risk?</a:t>
            </a:r>
          </a:p>
        </p:txBody>
      </p:sp>
      <p:pic>
        <p:nvPicPr>
          <p:cNvPr id="20" name="Picture 19"/>
          <p:cNvPicPr>
            <a:picLocks noChangeAspect="1"/>
          </p:cNvPicPr>
          <p:nvPr/>
        </p:nvPicPr>
        <p:blipFill>
          <a:blip r:embed="rId7"/>
          <a:stretch>
            <a:fillRect/>
          </a:stretch>
        </p:blipFill>
        <p:spPr>
          <a:xfrm>
            <a:off x="2438465" y="2011302"/>
            <a:ext cx="1538692" cy="2031343"/>
          </a:xfrm>
          <a:prstGeom prst="rect">
            <a:avLst/>
          </a:prstGeom>
        </p:spPr>
      </p:pic>
      <p:sp>
        <p:nvSpPr>
          <p:cNvPr id="22" name="TextBox 21"/>
          <p:cNvSpPr txBox="1"/>
          <p:nvPr/>
        </p:nvSpPr>
        <p:spPr>
          <a:xfrm>
            <a:off x="8018686" y="4025026"/>
            <a:ext cx="1295931" cy="830997"/>
          </a:xfrm>
          <a:prstGeom prst="rect">
            <a:avLst/>
          </a:prstGeom>
          <a:noFill/>
        </p:spPr>
        <p:txBody>
          <a:bodyPr wrap="none" rtlCol="0">
            <a:spAutoFit/>
          </a:bodyPr>
          <a:lstStyle/>
          <a:p>
            <a:pPr algn="ctr"/>
            <a:r>
              <a:rPr lang="en-US" sz="2400" dirty="0"/>
              <a:t>How do I</a:t>
            </a:r>
          </a:p>
          <a:p>
            <a:pPr algn="ctr"/>
            <a:r>
              <a:rPr lang="en-US" sz="2400" dirty="0"/>
              <a:t>debug?</a:t>
            </a:r>
          </a:p>
        </p:txBody>
      </p:sp>
      <p:sp>
        <p:nvSpPr>
          <p:cNvPr id="19" name="TextBox 18">
            <a:extLst>
              <a:ext uri="{FF2B5EF4-FFF2-40B4-BE49-F238E27FC236}">
                <a16:creationId xmlns:a16="http://schemas.microsoft.com/office/drawing/2014/main" id="{D0B0F350-DD67-429B-B869-5C6247A7FA31}"/>
              </a:ext>
            </a:extLst>
          </p:cNvPr>
          <p:cNvSpPr txBox="1"/>
          <p:nvPr/>
        </p:nvSpPr>
        <p:spPr>
          <a:xfrm>
            <a:off x="5486741" y="2047484"/>
            <a:ext cx="2228690" cy="523220"/>
          </a:xfrm>
          <a:prstGeom prst="rect">
            <a:avLst/>
          </a:prstGeom>
          <a:noFill/>
        </p:spPr>
        <p:txBody>
          <a:bodyPr wrap="square" rtlCol="0">
            <a:spAutoFit/>
          </a:bodyPr>
          <a:lstStyle/>
          <a:p>
            <a:pPr algn="ctr"/>
            <a:r>
              <a:rPr lang="en-US" sz="2800" b="1" dirty="0">
                <a:solidFill>
                  <a:srgbClr val="009E47"/>
                </a:solidFill>
              </a:rPr>
              <a:t>Accuracy = $</a:t>
            </a:r>
          </a:p>
        </p:txBody>
      </p:sp>
    </p:spTree>
    <p:custDataLst>
      <p:tags r:id="rId1"/>
    </p:custDataLst>
    <p:extLst>
      <p:ext uri="{BB962C8B-B14F-4D97-AF65-F5344CB8AC3E}">
        <p14:creationId xmlns:p14="http://schemas.microsoft.com/office/powerpoint/2010/main" val="131346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4" grpId="0"/>
      <p:bldP spid="11" grpId="0"/>
      <p:bldP spid="7" grpId="0" animBg="1"/>
      <p:bldP spid="9" grpId="0"/>
      <p:bldP spid="17" grpId="0" animBg="1"/>
      <p:bldP spid="18" grpId="0"/>
      <p:bldP spid="22"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A8A9644-4FCD-D145-9590-DCAD5237551C}"/>
              </a:ext>
            </a:extLst>
          </p:cNvPr>
          <p:cNvSpPr/>
          <p:nvPr/>
        </p:nvSpPr>
        <p:spPr>
          <a:xfrm>
            <a:off x="5868676" y="1859796"/>
            <a:ext cx="4918143" cy="3719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B2F479-C14A-5D4A-BAF1-ED28F91B002F}"/>
              </a:ext>
            </a:extLst>
          </p:cNvPr>
          <p:cNvSpPr/>
          <p:nvPr/>
        </p:nvSpPr>
        <p:spPr>
          <a:xfrm>
            <a:off x="8458200" y="5562600"/>
            <a:ext cx="1110343" cy="283028"/>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AE1CC4A-541F-DA47-A290-3929CC882ACC}"/>
              </a:ext>
            </a:extLst>
          </p:cNvPr>
          <p:cNvSpPr txBox="1"/>
          <p:nvPr/>
        </p:nvSpPr>
        <p:spPr>
          <a:xfrm>
            <a:off x="5334948" y="5519448"/>
            <a:ext cx="2866234" cy="369332"/>
          </a:xfrm>
          <a:prstGeom prst="rect">
            <a:avLst/>
          </a:prstGeom>
          <a:noFill/>
        </p:spPr>
        <p:txBody>
          <a:bodyPr wrap="none" rtlCol="0">
            <a:spAutoFit/>
          </a:bodyPr>
          <a:lstStyle/>
          <a:p>
            <a:r>
              <a:rPr lang="en-US" b="1" dirty="0">
                <a:solidFill>
                  <a:srgbClr val="0089FA"/>
                </a:solidFill>
              </a:rPr>
              <a:t>Rare high magnitude effects</a:t>
            </a:r>
          </a:p>
        </p:txBody>
      </p:sp>
    </p:spTree>
    <p:extLst>
      <p:ext uri="{BB962C8B-B14F-4D97-AF65-F5344CB8AC3E}">
        <p14:creationId xmlns:p14="http://schemas.microsoft.com/office/powerpoint/2010/main" val="422591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5766C7-1DA1-C44B-9B88-BE5B92EFEBB2}"/>
              </a:ext>
            </a:extLst>
          </p:cNvPr>
          <p:cNvSpPr>
            <a:spLocks noGrp="1"/>
          </p:cNvSpPr>
          <p:nvPr>
            <p:ph type="title"/>
          </p:nvPr>
        </p:nvSpPr>
        <p:spPr>
          <a:xfrm>
            <a:off x="838200" y="209166"/>
            <a:ext cx="9275681" cy="1325563"/>
          </a:xfrm>
        </p:spPr>
        <p:txBody>
          <a:bodyPr>
            <a:normAutofit/>
          </a:bodyPr>
          <a:lstStyle/>
          <a:p>
            <a:r>
              <a:rPr lang="en-US" sz="4000" dirty="0"/>
              <a:t>Reveal rare high-magnitude mortality effects</a:t>
            </a:r>
          </a:p>
        </p:txBody>
      </p:sp>
      <p:pic>
        <p:nvPicPr>
          <p:cNvPr id="5" name="Picture 4">
            <a:extLst>
              <a:ext uri="{FF2B5EF4-FFF2-40B4-BE49-F238E27FC236}">
                <a16:creationId xmlns:a16="http://schemas.microsoft.com/office/drawing/2014/main" id="{1B4164A8-A469-A547-81D9-00FE0FE8B7EB}"/>
              </a:ext>
            </a:extLst>
          </p:cNvPr>
          <p:cNvPicPr>
            <a:picLocks noChangeAspect="1"/>
          </p:cNvPicPr>
          <p:nvPr/>
        </p:nvPicPr>
        <p:blipFill rotWithShape="1">
          <a:blip r:embed="rId3"/>
          <a:srcRect t="2999" b="59885"/>
          <a:stretch/>
        </p:blipFill>
        <p:spPr>
          <a:xfrm>
            <a:off x="-1767137" y="1534727"/>
            <a:ext cx="15943249" cy="5114105"/>
          </a:xfrm>
          <a:prstGeom prst="rect">
            <a:avLst/>
          </a:prstGeom>
        </p:spPr>
      </p:pic>
      <p:sp>
        <p:nvSpPr>
          <p:cNvPr id="8" name="Rectangle 7">
            <a:extLst>
              <a:ext uri="{FF2B5EF4-FFF2-40B4-BE49-F238E27FC236}">
                <a16:creationId xmlns:a16="http://schemas.microsoft.com/office/drawing/2014/main" id="{1AF0AD40-3B3B-2F42-9AA2-C989E87C1752}"/>
              </a:ext>
            </a:extLst>
          </p:cNvPr>
          <p:cNvSpPr/>
          <p:nvPr/>
        </p:nvSpPr>
        <p:spPr>
          <a:xfrm>
            <a:off x="428276" y="1534727"/>
            <a:ext cx="819847" cy="66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5E4DDBC-597A-C842-862C-FF25E8E56EFF}"/>
              </a:ext>
            </a:extLst>
          </p:cNvPr>
          <p:cNvSpPr/>
          <p:nvPr/>
        </p:nvSpPr>
        <p:spPr>
          <a:xfrm>
            <a:off x="8458201" y="2198004"/>
            <a:ext cx="1241854" cy="3800024"/>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4E16DD-C098-B845-B789-C313F167DEF4}"/>
              </a:ext>
            </a:extLst>
          </p:cNvPr>
          <p:cNvSpPr/>
          <p:nvPr/>
        </p:nvSpPr>
        <p:spPr>
          <a:xfrm>
            <a:off x="7088954" y="2198004"/>
            <a:ext cx="1241854" cy="3800024"/>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74A714-0D55-5C42-8F3C-BFCAA412E16A}"/>
              </a:ext>
            </a:extLst>
          </p:cNvPr>
          <p:cNvSpPr txBox="1"/>
          <p:nvPr/>
        </p:nvSpPr>
        <p:spPr>
          <a:xfrm>
            <a:off x="5334948" y="3722448"/>
            <a:ext cx="2781467" cy="369332"/>
          </a:xfrm>
          <a:prstGeom prst="rect">
            <a:avLst/>
          </a:prstGeom>
          <a:noFill/>
        </p:spPr>
        <p:txBody>
          <a:bodyPr wrap="none" rtlCol="0">
            <a:spAutoFit/>
          </a:bodyPr>
          <a:lstStyle/>
          <a:p>
            <a:r>
              <a:rPr lang="en-US" b="1" dirty="0">
                <a:solidFill>
                  <a:srgbClr val="0089FA"/>
                </a:solidFill>
              </a:rPr>
              <a:t>Lots of ways to die young…</a:t>
            </a:r>
          </a:p>
        </p:txBody>
      </p:sp>
      <p:sp>
        <p:nvSpPr>
          <p:cNvPr id="14" name="TextBox 13">
            <a:extLst>
              <a:ext uri="{FF2B5EF4-FFF2-40B4-BE49-F238E27FC236}">
                <a16:creationId xmlns:a16="http://schemas.microsoft.com/office/drawing/2014/main" id="{7A624E2C-7B95-3646-B7BC-86B3E041B50A}"/>
              </a:ext>
            </a:extLst>
          </p:cNvPr>
          <p:cNvSpPr txBox="1"/>
          <p:nvPr/>
        </p:nvSpPr>
        <p:spPr>
          <a:xfrm>
            <a:off x="3908058" y="3722448"/>
            <a:ext cx="3117200" cy="369332"/>
          </a:xfrm>
          <a:prstGeom prst="rect">
            <a:avLst/>
          </a:prstGeom>
          <a:noFill/>
        </p:spPr>
        <p:txBody>
          <a:bodyPr wrap="none" rtlCol="0">
            <a:spAutoFit/>
          </a:bodyPr>
          <a:lstStyle/>
          <a:p>
            <a:r>
              <a:rPr lang="en-US" b="1" dirty="0">
                <a:solidFill>
                  <a:srgbClr val="0089FA"/>
                </a:solidFill>
              </a:rPr>
              <a:t>Not many ways to live longer…</a:t>
            </a:r>
          </a:p>
        </p:txBody>
      </p:sp>
      <p:sp>
        <p:nvSpPr>
          <p:cNvPr id="15" name="Rectangle 14">
            <a:extLst>
              <a:ext uri="{FF2B5EF4-FFF2-40B4-BE49-F238E27FC236}">
                <a16:creationId xmlns:a16="http://schemas.microsoft.com/office/drawing/2014/main" id="{B50562AB-83E6-6249-9841-AF7A22591027}"/>
              </a:ext>
            </a:extLst>
          </p:cNvPr>
          <p:cNvSpPr/>
          <p:nvPr/>
        </p:nvSpPr>
        <p:spPr>
          <a:xfrm>
            <a:off x="534745" y="2444464"/>
            <a:ext cx="9275681" cy="369332"/>
          </a:xfrm>
          <a:prstGeom prst="rect">
            <a:avLst/>
          </a:prstGeom>
          <a:noFill/>
          <a:ln w="38100">
            <a:solidFill>
              <a:srgbClr val="0089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43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P spid="13" grpId="1"/>
      <p:bldP spid="14" grpId="0"/>
      <p:bldP spid="14" grpId="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2327564" y="1068936"/>
          <a:ext cx="6659419" cy="3049803"/>
        </p:xfrm>
        <a:graphic>
          <a:graphicData uri="http://schemas.openxmlformats.org/drawingml/2006/table">
            <a:tbl>
              <a:tblPr firstRow="1" bandRow="1">
                <a:tableStyleId>{5C22544A-7EE6-4342-B048-85BDC9FD1C3A}</a:tableStyleId>
              </a:tblPr>
              <a:tblGrid>
                <a:gridCol w="2427317">
                  <a:extLst>
                    <a:ext uri="{9D8B030D-6E8A-4147-A177-3AD203B41FA5}">
                      <a16:colId xmlns:a16="http://schemas.microsoft.com/office/drawing/2014/main" val="20000"/>
                    </a:ext>
                  </a:extLst>
                </a:gridCol>
                <a:gridCol w="2012295">
                  <a:extLst>
                    <a:ext uri="{9D8B030D-6E8A-4147-A177-3AD203B41FA5}">
                      <a16:colId xmlns:a16="http://schemas.microsoft.com/office/drawing/2014/main" val="20001"/>
                    </a:ext>
                  </a:extLst>
                </a:gridCol>
                <a:gridCol w="2219807">
                  <a:extLst>
                    <a:ext uri="{9D8B030D-6E8A-4147-A177-3AD203B41FA5}">
                      <a16:colId xmlns:a16="http://schemas.microsoft.com/office/drawing/2014/main" val="20002"/>
                    </a:ext>
                  </a:extLst>
                </a:gridCol>
              </a:tblGrid>
              <a:tr h="695325">
                <a:tc>
                  <a:txBody>
                    <a:bodyPr/>
                    <a:lstStyle/>
                    <a:p>
                      <a:endParaRPr lang="en-US" sz="1300" dirty="0"/>
                    </a:p>
                  </a:txBody>
                  <a:tcPr anchor="ctr">
                    <a:noFill/>
                  </a:tcPr>
                </a:tc>
                <a:tc>
                  <a:txBody>
                    <a:bodyPr/>
                    <a:lstStyle/>
                    <a:p>
                      <a:pPr algn="ctr"/>
                      <a:r>
                        <a:rPr lang="en-US" sz="2400" dirty="0">
                          <a:solidFill>
                            <a:schemeClr val="tx1"/>
                          </a:solidFill>
                        </a:rPr>
                        <a:t>Interpretable</a:t>
                      </a:r>
                    </a:p>
                  </a:txBody>
                  <a:tcPr anchor="ctr">
                    <a:noFill/>
                  </a:tcPr>
                </a:tc>
                <a:tc>
                  <a:txBody>
                    <a:bodyPr/>
                    <a:lstStyle/>
                    <a:p>
                      <a:pPr algn="ctr"/>
                      <a:r>
                        <a:rPr lang="en-US" sz="2400" dirty="0">
                          <a:solidFill>
                            <a:schemeClr val="tx1"/>
                          </a:solidFill>
                        </a:rPr>
                        <a:t>Accurate</a:t>
                      </a:r>
                    </a:p>
                  </a:txBody>
                  <a:tcPr anchor="ctr">
                    <a:noFill/>
                  </a:tcPr>
                </a:tc>
                <a:extLst>
                  <a:ext uri="{0D108BD9-81ED-4DB2-BD59-A6C34878D82A}">
                    <a16:rowId xmlns:a16="http://schemas.microsoft.com/office/drawing/2014/main" val="10000"/>
                  </a:ext>
                </a:extLst>
              </a:tr>
              <a:tr h="117723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400" b="1" dirty="0"/>
                        <a:t>Complex model</a:t>
                      </a:r>
                    </a:p>
                  </a:txBody>
                  <a:tcPr anchor="ctr">
                    <a:noFill/>
                  </a:tcPr>
                </a:tc>
                <a:tc>
                  <a:txBody>
                    <a:bodyPr/>
                    <a:lstStyle/>
                    <a:p>
                      <a:pPr algn="ctr"/>
                      <a:r>
                        <a:rPr lang="en-US" sz="4400" dirty="0">
                          <a:solidFill>
                            <a:schemeClr val="tx1">
                              <a:lumMod val="50000"/>
                              <a:lumOff val="50000"/>
                            </a:schemeClr>
                          </a:solidFill>
                        </a:rPr>
                        <a:t>✘</a:t>
                      </a:r>
                      <a:endParaRPr lang="en-US" sz="4400" dirty="0">
                        <a:solidFill>
                          <a:srgbClr val="1E88E5"/>
                        </a:solidFill>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1E88E5"/>
                          </a:solidFill>
                        </a:rPr>
                        <a:t>✔</a:t>
                      </a:r>
                    </a:p>
                  </a:txBody>
                  <a:tcPr anchor="ctr">
                    <a:noFill/>
                  </a:tcPr>
                </a:tc>
                <a:extLst>
                  <a:ext uri="{0D108BD9-81ED-4DB2-BD59-A6C34878D82A}">
                    <a16:rowId xmlns:a16="http://schemas.microsoft.com/office/drawing/2014/main" val="10001"/>
                  </a:ext>
                </a:extLst>
              </a:tr>
              <a:tr h="1177239">
                <a:tc>
                  <a:txBody>
                    <a:bodyPr/>
                    <a:lstStyle/>
                    <a:p>
                      <a:pPr algn="r"/>
                      <a:r>
                        <a:rPr lang="en-US" sz="2400" b="1" dirty="0"/>
                        <a:t>Simple</a:t>
                      </a:r>
                      <a:r>
                        <a:rPr lang="en-US" sz="2400" b="1" baseline="0" dirty="0"/>
                        <a:t> model</a:t>
                      </a: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solidFill>
                            <a:srgbClr val="1E88E5"/>
                          </a:solidFill>
                        </a:rPr>
                        <a:t>✔</a:t>
                      </a: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solidFill>
                            <a:schemeClr val="tx1">
                              <a:lumMod val="50000"/>
                              <a:lumOff val="50000"/>
                            </a:schemeClr>
                          </a:solidFill>
                        </a:rPr>
                        <a:t>✘</a:t>
                      </a:r>
                    </a:p>
                  </a:txBody>
                  <a:tcPr anchor="ctr">
                    <a:noFill/>
                  </a:tcPr>
                </a:tc>
                <a:extLst>
                  <a:ext uri="{0D108BD9-81ED-4DB2-BD59-A6C34878D82A}">
                    <a16:rowId xmlns:a16="http://schemas.microsoft.com/office/drawing/2014/main" val="10002"/>
                  </a:ext>
                </a:extLst>
              </a:tr>
            </a:tbl>
          </a:graphicData>
        </a:graphic>
      </p:graphicFrame>
      <p:sp>
        <p:nvSpPr>
          <p:cNvPr id="4" name="TextBox 3"/>
          <p:cNvSpPr txBox="1"/>
          <p:nvPr/>
        </p:nvSpPr>
        <p:spPr>
          <a:xfrm>
            <a:off x="1645922" y="4613564"/>
            <a:ext cx="184731" cy="300210"/>
          </a:xfrm>
          <a:prstGeom prst="rect">
            <a:avLst/>
          </a:prstGeom>
          <a:noFill/>
        </p:spPr>
        <p:txBody>
          <a:bodyPr wrap="none" rtlCol="0">
            <a:spAutoFit/>
          </a:bodyPr>
          <a:lstStyle/>
          <a:p>
            <a:endParaRPr lang="en-US" sz="1351"/>
          </a:p>
        </p:txBody>
      </p:sp>
      <p:sp>
        <p:nvSpPr>
          <p:cNvPr id="10" name="TextBox 9"/>
          <p:cNvSpPr txBox="1"/>
          <p:nvPr/>
        </p:nvSpPr>
        <p:spPr>
          <a:xfrm>
            <a:off x="3158691" y="4443691"/>
            <a:ext cx="5874621" cy="523220"/>
          </a:xfrm>
          <a:prstGeom prst="rect">
            <a:avLst/>
          </a:prstGeom>
          <a:noFill/>
        </p:spPr>
        <p:txBody>
          <a:bodyPr wrap="none" rtlCol="0">
            <a:spAutoFit/>
          </a:bodyPr>
          <a:lstStyle/>
          <a:p>
            <a:pPr algn="ctr"/>
            <a:r>
              <a:rPr lang="en-US" sz="2800" dirty="0"/>
              <a:t>Interpretable or accurate: </a:t>
            </a:r>
            <a:r>
              <a:rPr lang="en-US" sz="2800" b="1" dirty="0">
                <a:solidFill>
                  <a:srgbClr val="0089FA"/>
                </a:solidFill>
              </a:rPr>
              <a:t>choose one</a:t>
            </a:r>
            <a:r>
              <a:rPr lang="en-US" sz="2800" dirty="0"/>
              <a:t>. </a:t>
            </a:r>
          </a:p>
        </p:txBody>
      </p:sp>
      <p:sp>
        <p:nvSpPr>
          <p:cNvPr id="7" name="Rectangle 6"/>
          <p:cNvSpPr/>
          <p:nvPr/>
        </p:nvSpPr>
        <p:spPr>
          <a:xfrm>
            <a:off x="7399570" y="1978920"/>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Rectangle 7"/>
          <p:cNvSpPr/>
          <p:nvPr/>
        </p:nvSpPr>
        <p:spPr>
          <a:xfrm>
            <a:off x="5336675" y="1989843"/>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Rectangle 10"/>
          <p:cNvSpPr/>
          <p:nvPr/>
        </p:nvSpPr>
        <p:spPr>
          <a:xfrm>
            <a:off x="5189775" y="3008585"/>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2" name="Rectangle 11"/>
          <p:cNvSpPr/>
          <p:nvPr/>
        </p:nvSpPr>
        <p:spPr>
          <a:xfrm>
            <a:off x="7088379" y="3074643"/>
            <a:ext cx="1022345" cy="80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TextBox 12"/>
          <p:cNvSpPr txBox="1"/>
          <p:nvPr/>
        </p:nvSpPr>
        <p:spPr>
          <a:xfrm>
            <a:off x="3390929" y="4954542"/>
            <a:ext cx="1945746" cy="707886"/>
          </a:xfrm>
          <a:prstGeom prst="rect">
            <a:avLst/>
          </a:prstGeom>
          <a:noFill/>
        </p:spPr>
        <p:txBody>
          <a:bodyPr wrap="square" rtlCol="0">
            <a:spAutoFit/>
          </a:bodyPr>
          <a:lstStyle/>
          <a:p>
            <a:r>
              <a:rPr lang="en-US" sz="4000" dirty="0"/>
              <a:t>😀 ⚖️</a:t>
            </a:r>
          </a:p>
        </p:txBody>
      </p:sp>
      <p:sp>
        <p:nvSpPr>
          <p:cNvPr id="14" name="TextBox 13"/>
          <p:cNvSpPr txBox="1"/>
          <p:nvPr/>
        </p:nvSpPr>
        <p:spPr>
          <a:xfrm>
            <a:off x="5874841" y="4954541"/>
            <a:ext cx="674559" cy="707886"/>
          </a:xfrm>
          <a:prstGeom prst="rect">
            <a:avLst/>
          </a:prstGeom>
          <a:noFill/>
        </p:spPr>
        <p:txBody>
          <a:bodyPr wrap="square" rtlCol="0">
            <a:spAutoFit/>
          </a:bodyPr>
          <a:lstStyle/>
          <a:p>
            <a:r>
              <a:rPr lang="en-US" sz="4000" dirty="0"/>
              <a:t>💰</a:t>
            </a:r>
          </a:p>
        </p:txBody>
      </p:sp>
      <p:sp>
        <p:nvSpPr>
          <p:cNvPr id="15" name="Slide Number Placeholder 2"/>
          <p:cNvSpPr>
            <a:spLocks noGrp="1"/>
          </p:cNvSpPr>
          <p:nvPr>
            <p:ph type="sldNum" sz="quarter" idx="12"/>
          </p:nvPr>
        </p:nvSpPr>
        <p:spPr>
          <a:xfrm>
            <a:off x="8610600" y="6356351"/>
            <a:ext cx="2743200" cy="365125"/>
          </a:xfrm>
        </p:spPr>
        <p:txBody>
          <a:bodyPr/>
          <a:lstStyle/>
          <a:p>
            <a:r>
              <a:rPr lang="en-US" dirty="0"/>
              <a:t>3</a:t>
            </a:r>
          </a:p>
        </p:txBody>
      </p:sp>
      <p:cxnSp>
        <p:nvCxnSpPr>
          <p:cNvPr id="3" name="Straight Arrow Connector 2">
            <a:extLst>
              <a:ext uri="{FF2B5EF4-FFF2-40B4-BE49-F238E27FC236}">
                <a16:creationId xmlns:a16="http://schemas.microsoft.com/office/drawing/2014/main" id="{4CED2812-4A6A-5B40-BF9C-518433A23727}"/>
              </a:ext>
            </a:extLst>
          </p:cNvPr>
          <p:cNvCxnSpPr>
            <a:cxnSpLocks/>
          </p:cNvCxnSpPr>
          <p:nvPr/>
        </p:nvCxnSpPr>
        <p:spPr>
          <a:xfrm>
            <a:off x="6209750" y="3534817"/>
            <a:ext cx="1225172" cy="0"/>
          </a:xfrm>
          <a:prstGeom prst="straightConnector1">
            <a:avLst/>
          </a:prstGeom>
          <a:ln w="73025">
            <a:solidFill>
              <a:srgbClr val="0089F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45163D-BBA7-E04A-BA44-7D061D1E4954}"/>
              </a:ext>
            </a:extLst>
          </p:cNvPr>
          <p:cNvCxnSpPr>
            <a:cxnSpLocks/>
          </p:cNvCxnSpPr>
          <p:nvPr/>
        </p:nvCxnSpPr>
        <p:spPr>
          <a:xfrm>
            <a:off x="6180722" y="2322873"/>
            <a:ext cx="1225172" cy="0"/>
          </a:xfrm>
          <a:prstGeom prst="straightConnector1">
            <a:avLst/>
          </a:prstGeom>
          <a:ln w="73025">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80CED09-A274-45D6-B4EA-63945C6FB9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2" name="TextBox 1">
            <a:extLst>
              <a:ext uri="{FF2B5EF4-FFF2-40B4-BE49-F238E27FC236}">
                <a16:creationId xmlns:a16="http://schemas.microsoft.com/office/drawing/2014/main" id="{B16CDA35-647B-4DF4-8301-2B20E9BCD8A3}"/>
              </a:ext>
            </a:extLst>
          </p:cNvPr>
          <p:cNvSpPr txBox="1"/>
          <p:nvPr/>
        </p:nvSpPr>
        <p:spPr>
          <a:xfrm>
            <a:off x="8141313" y="1904158"/>
            <a:ext cx="375424" cy="584775"/>
          </a:xfrm>
          <a:prstGeom prst="rect">
            <a:avLst/>
          </a:prstGeom>
          <a:noFill/>
        </p:spPr>
        <p:txBody>
          <a:bodyPr wrap="none" rtlCol="0">
            <a:spAutoFit/>
          </a:bodyPr>
          <a:lstStyle/>
          <a:p>
            <a:r>
              <a:rPr lang="en-US" sz="3200" b="1" dirty="0">
                <a:solidFill>
                  <a:srgbClr val="0089FA"/>
                </a:solidFill>
              </a:rPr>
              <a:t>?</a:t>
            </a:r>
          </a:p>
        </p:txBody>
      </p:sp>
      <p:sp>
        <p:nvSpPr>
          <p:cNvPr id="18" name="TextBox 17">
            <a:extLst>
              <a:ext uri="{FF2B5EF4-FFF2-40B4-BE49-F238E27FC236}">
                <a16:creationId xmlns:a16="http://schemas.microsoft.com/office/drawing/2014/main" id="{438DB633-7963-46A4-9B72-EF97BC090118}"/>
              </a:ext>
            </a:extLst>
          </p:cNvPr>
          <p:cNvSpPr txBox="1"/>
          <p:nvPr/>
        </p:nvSpPr>
        <p:spPr>
          <a:xfrm>
            <a:off x="6069860" y="3092903"/>
            <a:ext cx="375424" cy="584775"/>
          </a:xfrm>
          <a:prstGeom prst="rect">
            <a:avLst/>
          </a:prstGeom>
          <a:noFill/>
        </p:spPr>
        <p:txBody>
          <a:bodyPr wrap="none" rtlCol="0">
            <a:spAutoFit/>
          </a:bodyPr>
          <a:lstStyle/>
          <a:p>
            <a:r>
              <a:rPr lang="en-US" sz="3200" b="1" dirty="0">
                <a:solidFill>
                  <a:srgbClr val="0089FA"/>
                </a:solidFill>
              </a:rPr>
              <a:t>?</a:t>
            </a:r>
          </a:p>
        </p:txBody>
      </p:sp>
    </p:spTree>
    <p:extLst>
      <p:ext uri="{BB962C8B-B14F-4D97-AF65-F5344CB8AC3E}">
        <p14:creationId xmlns:p14="http://schemas.microsoft.com/office/powerpoint/2010/main" val="39465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7"/>
                                        </p:tgtEl>
                                      </p:cBhvr>
                                    </p:animEffect>
                                    <p:set>
                                      <p:cBhvr>
                                        <p:cTn id="7" dur="1" fill="hold">
                                          <p:stCondLst>
                                            <p:cond delay="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
                                        <p:tgtEl>
                                          <p:spTgt spid="8"/>
                                        </p:tgtEl>
                                      </p:cBhvr>
                                    </p:animEffect>
                                    <p:set>
                                      <p:cBhvr>
                                        <p:cTn id="12" dur="1" fill="hold">
                                          <p:stCondLst>
                                            <p:cond delay="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
                                        <p:tgtEl>
                                          <p:spTgt spid="11"/>
                                        </p:tgtEl>
                                      </p:cBhvr>
                                    </p:animEffect>
                                    <p:set>
                                      <p:cBhvr>
                                        <p:cTn id="17" dur="1" fill="hold">
                                          <p:stCondLst>
                                            <p:cond delay="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
                                        <p:tgtEl>
                                          <p:spTgt spid="12"/>
                                        </p:tgtEl>
                                      </p:cBhvr>
                                    </p:animEffect>
                                    <p:set>
                                      <p:cBhvr>
                                        <p:cTn id="22" dur="1" fill="hold">
                                          <p:stCondLst>
                                            <p:cond delay="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8" grpId="0" animBg="1"/>
      <p:bldP spid="11" grpId="0" animBg="1"/>
      <p:bldP spid="12" grpId="0" animBg="1"/>
      <p:bldP spid="13" grpId="0"/>
      <p:bldP spid="14" grpId="0"/>
      <p:bldP spid="2" grpId="0"/>
      <p:bldP spid="2" grpId="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1799" y="1773679"/>
            <a:ext cx="2600448" cy="208323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84943" y="1768665"/>
            <a:ext cx="2606708" cy="2088247"/>
          </a:xfrm>
          <a:prstGeom prst="rect">
            <a:avLst/>
          </a:prstGeom>
        </p:spPr>
      </p:pic>
      <p:sp>
        <p:nvSpPr>
          <p:cNvPr id="9" name="TextBox 8"/>
          <p:cNvSpPr txBox="1"/>
          <p:nvPr/>
        </p:nvSpPr>
        <p:spPr>
          <a:xfrm>
            <a:off x="1580723" y="4292147"/>
            <a:ext cx="3182600" cy="830997"/>
          </a:xfrm>
          <a:prstGeom prst="rect">
            <a:avLst/>
          </a:prstGeom>
          <a:noFill/>
        </p:spPr>
        <p:txBody>
          <a:bodyPr wrap="square" rtlCol="0">
            <a:spAutoFit/>
          </a:bodyPr>
          <a:lstStyle/>
          <a:p>
            <a:pPr algn="ctr"/>
            <a:r>
              <a:rPr lang="en-US" sz="2400" dirty="0"/>
              <a:t>Complex models are inherently complex!</a:t>
            </a:r>
          </a:p>
        </p:txBody>
      </p:sp>
      <p:sp>
        <p:nvSpPr>
          <p:cNvPr id="14" name="TextBox 13"/>
          <p:cNvSpPr txBox="1"/>
          <p:nvPr/>
        </p:nvSpPr>
        <p:spPr>
          <a:xfrm>
            <a:off x="6378299" y="4287294"/>
            <a:ext cx="4819996" cy="830997"/>
          </a:xfrm>
          <a:prstGeom prst="rect">
            <a:avLst/>
          </a:prstGeom>
          <a:noFill/>
        </p:spPr>
        <p:txBody>
          <a:bodyPr wrap="square" rtlCol="0">
            <a:spAutoFit/>
          </a:bodyPr>
          <a:lstStyle/>
          <a:p>
            <a:pPr algn="ctr"/>
            <a:r>
              <a:rPr lang="en-US" sz="2400" dirty="0"/>
              <a:t>But a single prediction involves only a small piece of that complexity.</a:t>
            </a:r>
          </a:p>
        </p:txBody>
      </p:sp>
      <p:sp>
        <p:nvSpPr>
          <p:cNvPr id="11" name="TextBox 10"/>
          <p:cNvSpPr txBox="1"/>
          <p:nvPr/>
        </p:nvSpPr>
        <p:spPr>
          <a:xfrm rot="16200000">
            <a:off x="762413" y="2564837"/>
            <a:ext cx="1587294" cy="461665"/>
          </a:xfrm>
          <a:prstGeom prst="rect">
            <a:avLst/>
          </a:prstGeom>
          <a:noFill/>
        </p:spPr>
        <p:txBody>
          <a:bodyPr wrap="none" rtlCol="0">
            <a:spAutoFit/>
          </a:bodyPr>
          <a:lstStyle/>
          <a:p>
            <a:r>
              <a:rPr lang="en-US" sz="2400" dirty="0">
                <a:solidFill>
                  <a:schemeClr val="tx1">
                    <a:lumMod val="50000"/>
                    <a:lumOff val="50000"/>
                  </a:schemeClr>
                </a:solidFill>
              </a:rPr>
              <a:t>Input value</a:t>
            </a:r>
          </a:p>
        </p:txBody>
      </p:sp>
      <p:sp>
        <p:nvSpPr>
          <p:cNvPr id="16" name="TextBox 15"/>
          <p:cNvSpPr txBox="1"/>
          <p:nvPr/>
        </p:nvSpPr>
        <p:spPr>
          <a:xfrm rot="16200000">
            <a:off x="3845004" y="2625798"/>
            <a:ext cx="1816844" cy="461665"/>
          </a:xfrm>
          <a:prstGeom prst="rect">
            <a:avLst/>
          </a:prstGeom>
          <a:noFill/>
        </p:spPr>
        <p:txBody>
          <a:bodyPr wrap="none" rtlCol="0">
            <a:spAutoFit/>
          </a:bodyPr>
          <a:lstStyle/>
          <a:p>
            <a:r>
              <a:rPr lang="en-US" sz="2400" dirty="0">
                <a:solidFill>
                  <a:schemeClr val="tx1">
                    <a:lumMod val="50000"/>
                    <a:lumOff val="50000"/>
                  </a:schemeClr>
                </a:solidFill>
              </a:rPr>
              <a:t>Output value</a:t>
            </a:r>
          </a:p>
        </p:txBody>
      </p:sp>
      <p:sp>
        <p:nvSpPr>
          <p:cNvPr id="3" name="Slide Number Placeholder 2"/>
          <p:cNvSpPr>
            <a:spLocks noGrp="1"/>
          </p:cNvSpPr>
          <p:nvPr>
            <p:ph type="sldNum" sz="quarter" idx="12"/>
          </p:nvPr>
        </p:nvSpPr>
        <p:spPr/>
        <p:txBody>
          <a:bodyPr/>
          <a:lstStyle/>
          <a:p>
            <a:fld id="{364FD863-39F2-0244-B8C2-644E5D96AAF3}" type="slidenum">
              <a:rPr lang="en-US" smtClean="0"/>
              <a:t>5</a:t>
            </a:fld>
            <a:endParaRPr lang="en-US" dirty="0"/>
          </a:p>
        </p:txBody>
      </p:sp>
    </p:spTree>
    <p:extLst>
      <p:ext uri="{BB962C8B-B14F-4D97-AF65-F5344CB8AC3E}">
        <p14:creationId xmlns:p14="http://schemas.microsoft.com/office/powerpoint/2010/main" val="40398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6</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3" name="Straight Arrow Connector 12"/>
          <p:cNvCxnSpPr>
            <a:cxnSpLocks/>
          </p:cNvCxnSpPr>
          <p:nvPr/>
        </p:nvCxnSpPr>
        <p:spPr>
          <a:xfrm>
            <a:off x="2633446" y="4708654"/>
            <a:ext cx="524275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60601"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799616" y="4800601"/>
            <a:ext cx="2910412" cy="461665"/>
          </a:xfrm>
          <a:prstGeom prst="rect">
            <a:avLst/>
          </a:prstGeom>
          <a:noFill/>
        </p:spPr>
        <p:txBody>
          <a:bodyPr wrap="none" rtlCol="0">
            <a:spAutoFit/>
          </a:bodyPr>
          <a:lstStyle/>
          <a:p>
            <a:r>
              <a:rPr lang="en-US" sz="2400" dirty="0">
                <a:solidFill>
                  <a:srgbClr val="F7004B"/>
                </a:solidFill>
              </a:rPr>
              <a:t>How did we get here?</a:t>
            </a:r>
          </a:p>
        </p:txBody>
      </p:sp>
      <p:sp>
        <p:nvSpPr>
          <p:cNvPr id="78" name="TextBox 77"/>
          <p:cNvSpPr txBox="1"/>
          <p:nvPr/>
        </p:nvSpPr>
        <p:spPr>
          <a:xfrm>
            <a:off x="1900392" y="2592622"/>
            <a:ext cx="1466107" cy="502766"/>
          </a:xfrm>
          <a:prstGeom prst="rect">
            <a:avLst/>
          </a:prstGeom>
          <a:noFill/>
        </p:spPr>
        <p:txBody>
          <a:bodyPr wrap="none" rtlCol="0">
            <a:spAutoFit/>
          </a:bodyPr>
          <a:lstStyle/>
          <a:p>
            <a:r>
              <a:rPr lang="en-US" sz="2667" dirty="0"/>
              <a:t>Base rate</a:t>
            </a:r>
          </a:p>
        </p:txBody>
      </p:sp>
      <p:sp>
        <p:nvSpPr>
          <p:cNvPr id="79" name="TextBox 78"/>
          <p:cNvSpPr txBox="1"/>
          <p:nvPr/>
        </p:nvSpPr>
        <p:spPr>
          <a:xfrm>
            <a:off x="6460296" y="2626899"/>
            <a:ext cx="2800317" cy="502766"/>
          </a:xfrm>
          <a:prstGeom prst="rect">
            <a:avLst/>
          </a:prstGeom>
          <a:noFill/>
        </p:spPr>
        <p:txBody>
          <a:bodyPr wrap="none" rtlCol="0">
            <a:spAutoFit/>
          </a:bodyPr>
          <a:lstStyle/>
          <a:p>
            <a:pPr algn="ctr"/>
            <a:r>
              <a:rPr lang="en-US" sz="2667"/>
              <a:t>Prediction for John</a:t>
            </a:r>
            <a:endParaRPr lang="en-US" sz="2667" dirty="0"/>
          </a:p>
        </p:txBody>
      </p:sp>
      <p:sp>
        <p:nvSpPr>
          <p:cNvPr id="20" name="TextBox 19"/>
          <p:cNvSpPr txBox="1"/>
          <p:nvPr/>
        </p:nvSpPr>
        <p:spPr>
          <a:xfrm>
            <a:off x="7488111" y="3160379"/>
            <a:ext cx="776175" cy="502766"/>
          </a:xfrm>
          <a:prstGeom prst="rect">
            <a:avLst/>
          </a:prstGeom>
          <a:noFill/>
        </p:spPr>
        <p:txBody>
          <a:bodyPr wrap="none" rtlCol="0">
            <a:spAutoFit/>
          </a:bodyPr>
          <a:lstStyle/>
          <a:p>
            <a:r>
              <a:rPr lang="en-US" sz="2667" dirty="0"/>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7549824" y="3712674"/>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7549824" y="3712674"/>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8D1B45E6-906B-484B-8923-75AAB55390CD}"/>
              </a:ext>
            </a:extLst>
          </p:cNvPr>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116D65-FC1B-4D22-8701-BC71C920102C}"/>
              </a:ext>
            </a:extLst>
          </p:cNvPr>
          <p:cNvSpPr txBox="1"/>
          <p:nvPr/>
        </p:nvSpPr>
        <p:spPr>
          <a:xfrm>
            <a:off x="2313795" y="3182559"/>
            <a:ext cx="776175" cy="502766"/>
          </a:xfrm>
          <a:prstGeom prst="rect">
            <a:avLst/>
          </a:prstGeom>
          <a:noFill/>
        </p:spPr>
        <p:txBody>
          <a:bodyPr wrap="none" rtlCol="0">
            <a:spAutoFit/>
          </a:bodyPr>
          <a:lstStyle/>
          <a:p>
            <a:r>
              <a:rPr lang="en-US" sz="2667" dirty="0"/>
              <a:t>16%</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8665A3-44AC-4FE4-99BE-9E8E52B10264}"/>
                  </a:ext>
                </a:extLst>
              </p:cNvPr>
              <p:cNvSpPr txBox="1"/>
              <p:nvPr/>
            </p:nvSpPr>
            <p:spPr>
              <a:xfrm>
                <a:off x="2075905" y="3685325"/>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31" name="TextBox 30">
                <a:extLst>
                  <a:ext uri="{FF2B5EF4-FFF2-40B4-BE49-F238E27FC236}">
                    <a16:creationId xmlns:a16="http://schemas.microsoft.com/office/drawing/2014/main" id="{C28665A3-44AC-4FE4-99BE-9E8E52B10264}"/>
                  </a:ext>
                </a:extLst>
              </p:cNvPr>
              <p:cNvSpPr txBox="1">
                <a:spLocks noRot="1" noChangeAspect="1" noMove="1" noResize="1" noEditPoints="1" noAdjustHandles="1" noChangeArrowheads="1" noChangeShapeType="1" noTextEdit="1"/>
              </p:cNvSpPr>
              <p:nvPr/>
            </p:nvSpPr>
            <p:spPr>
              <a:xfrm>
                <a:off x="2075905" y="3685325"/>
                <a:ext cx="1037785" cy="338554"/>
              </a:xfrm>
              <a:prstGeom prst="rect">
                <a:avLst/>
              </a:prstGeom>
              <a:blipFill>
                <a:blip r:embed="rId6"/>
                <a:stretch>
                  <a:fillRect l="-5882" t="-3636" r="-9412" b="-36364"/>
                </a:stretch>
              </a:blipFill>
            </p:spPr>
            <p:txBody>
              <a:bodyPr/>
              <a:lstStyle/>
              <a:p>
                <a:r>
                  <a:rPr lang="en-US">
                    <a:noFill/>
                  </a:rPr>
                  <a:t> </a:t>
                </a:r>
              </a:p>
            </p:txBody>
          </p:sp>
        </mc:Fallback>
      </mc:AlternateContent>
    </p:spTree>
    <p:extLst>
      <p:ext uri="{BB962C8B-B14F-4D97-AF65-F5344CB8AC3E}">
        <p14:creationId xmlns:p14="http://schemas.microsoft.com/office/powerpoint/2010/main" val="275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20" grpId="0"/>
      <p:bldP spid="23"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7</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13795" y="3144684"/>
            <a:ext cx="776175" cy="502766"/>
          </a:xfrm>
          <a:prstGeom prst="rect">
            <a:avLst/>
          </a:prstGeom>
          <a:noFill/>
        </p:spPr>
        <p:txBody>
          <a:bodyPr wrap="none" rtlCol="0">
            <a:spAutoFit/>
          </a:bodyPr>
          <a:lstStyle/>
          <a:p>
            <a:r>
              <a:rPr lang="en-US" sz="2667" dirty="0"/>
              <a:t>16%</a:t>
            </a:r>
          </a:p>
        </p:txBody>
      </p:sp>
      <p:sp>
        <p:nvSpPr>
          <p:cNvPr id="20" name="TextBox 19"/>
          <p:cNvSpPr txBox="1"/>
          <p:nvPr/>
        </p:nvSpPr>
        <p:spPr>
          <a:xfrm>
            <a:off x="8760322" y="3144684"/>
            <a:ext cx="776175" cy="502766"/>
          </a:xfrm>
          <a:prstGeom prst="rect">
            <a:avLst/>
          </a:prstGeom>
          <a:noFill/>
        </p:spPr>
        <p:txBody>
          <a:bodyPr wrap="none" rtlCol="0">
            <a:spAutoFit/>
          </a:bodyPr>
          <a:lstStyle/>
          <a:p>
            <a:r>
              <a:rPr lang="en-US" sz="2667" dirty="0"/>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4"/>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5"/>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6"/>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3D67FCF-6A07-47B3-8CC3-219CEB2022B2}"/>
              </a:ext>
            </a:extLst>
          </p:cNvPr>
          <p:cNvSpPr txBox="1"/>
          <p:nvPr/>
        </p:nvSpPr>
        <p:spPr>
          <a:xfrm>
            <a:off x="1041040" y="5143941"/>
            <a:ext cx="1340432" cy="461665"/>
          </a:xfrm>
          <a:prstGeom prst="rect">
            <a:avLst/>
          </a:prstGeom>
          <a:noFill/>
        </p:spPr>
        <p:txBody>
          <a:bodyPr wrap="none" rtlCol="0">
            <a:spAutoFit/>
          </a:bodyPr>
          <a:lstStyle/>
          <a:p>
            <a:r>
              <a:rPr lang="en-US" sz="2400" dirty="0">
                <a:solidFill>
                  <a:srgbClr val="F7004B"/>
                </a:solidFill>
              </a:rPr>
              <a:t>Base rate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7"/>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16D1E2-2572-40B5-810B-27D004F0594B}"/>
              </a:ext>
            </a:extLst>
          </p:cNvPr>
          <p:cNvSpPr txBox="1"/>
          <p:nvPr/>
        </p:nvSpPr>
        <p:spPr>
          <a:xfrm>
            <a:off x="2381472" y="5369210"/>
            <a:ext cx="2625270" cy="461665"/>
          </a:xfrm>
          <a:prstGeom prst="rect">
            <a:avLst/>
          </a:prstGeom>
          <a:noFill/>
        </p:spPr>
        <p:txBody>
          <a:bodyPr wrap="none" rtlCol="0">
            <a:spAutoFit/>
          </a:bodyPr>
          <a:lstStyle/>
          <a:p>
            <a:pPr algn="ctr"/>
            <a:r>
              <a:rPr lang="en-US" sz="2400" dirty="0">
                <a:solidFill>
                  <a:srgbClr val="F7004B"/>
                </a:solidFill>
              </a:rPr>
              <a:t>Income not verified</a:t>
            </a:r>
          </a:p>
        </p:txBody>
      </p:sp>
      <p:cxnSp>
        <p:nvCxnSpPr>
          <p:cNvPr id="32" name="Straight Arrow Connector 31">
            <a:extLst>
              <a:ext uri="{FF2B5EF4-FFF2-40B4-BE49-F238E27FC236}">
                <a16:creationId xmlns:a16="http://schemas.microsoft.com/office/drawing/2014/main" id="{FE36ECD1-3C5A-435A-AB87-D5FA99E348E3}"/>
              </a:ext>
            </a:extLst>
          </p:cNvPr>
          <p:cNvCxnSpPr/>
          <p:nvPr/>
        </p:nvCxnSpPr>
        <p:spPr>
          <a:xfrm>
            <a:off x="490573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19BC55-935A-4C2F-8C83-3302EE28711A}"/>
              </a:ext>
            </a:extLst>
          </p:cNvPr>
          <p:cNvSpPr txBox="1"/>
          <p:nvPr/>
        </p:nvSpPr>
        <p:spPr>
          <a:xfrm>
            <a:off x="4373100" y="3144684"/>
            <a:ext cx="1035861" cy="502766"/>
          </a:xfrm>
          <a:prstGeom prst="rect">
            <a:avLst/>
          </a:prstGeom>
          <a:noFill/>
        </p:spPr>
        <p:txBody>
          <a:bodyPr wrap="none" rtlCol="0">
            <a:spAutoFit/>
          </a:bodyPr>
          <a:lstStyle/>
          <a:p>
            <a:r>
              <a:rPr lang="en-US" sz="2667" dirty="0"/>
              <a:t>18.2%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6243D9-6CFA-4658-8E8E-6E51FE685478}"/>
                  </a:ext>
                </a:extLst>
              </p:cNvPr>
              <p:cNvSpPr txBox="1"/>
              <p:nvPr/>
            </p:nvSpPr>
            <p:spPr>
              <a:xfrm>
                <a:off x="3490518" y="3692776"/>
                <a:ext cx="28010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oMath>
                  </m:oMathPara>
                </a14:m>
                <a:endParaRPr lang="en-US" sz="2200" dirty="0"/>
              </a:p>
            </p:txBody>
          </p:sp>
        </mc:Choice>
        <mc:Fallback xmlns="">
          <p:sp>
            <p:nvSpPr>
              <p:cNvPr id="35" name="TextBox 34">
                <a:extLst>
                  <a:ext uri="{FF2B5EF4-FFF2-40B4-BE49-F238E27FC236}">
                    <a16:creationId xmlns:a16="http://schemas.microsoft.com/office/drawing/2014/main" id="{8D6243D9-6CFA-4658-8E8E-6E51FE685478}"/>
                  </a:ext>
                </a:extLst>
              </p:cNvPr>
              <p:cNvSpPr txBox="1">
                <a:spLocks noRot="1" noChangeAspect="1" noMove="1" noResize="1" noEditPoints="1" noAdjustHandles="1" noChangeArrowheads="1" noChangeShapeType="1" noTextEdit="1"/>
              </p:cNvSpPr>
              <p:nvPr/>
            </p:nvSpPr>
            <p:spPr>
              <a:xfrm>
                <a:off x="3490518" y="3692776"/>
                <a:ext cx="2801023" cy="338554"/>
              </a:xfrm>
              <a:prstGeom prst="rect">
                <a:avLst/>
              </a:prstGeom>
              <a:blipFill>
                <a:blip r:embed="rId8"/>
                <a:stretch>
                  <a:fillRect l="-1961" t="-1818" r="-348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9"/>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5333135" y="5426726"/>
            <a:ext cx="4398264"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5762031" y="5425243"/>
            <a:ext cx="3681264" cy="461665"/>
          </a:xfrm>
          <a:prstGeom prst="rect">
            <a:avLst/>
          </a:prstGeom>
          <a:noFill/>
        </p:spPr>
        <p:txBody>
          <a:bodyPr wrap="none" rtlCol="0">
            <a:spAutoFit/>
          </a:bodyPr>
          <a:lstStyle/>
          <a:p>
            <a:r>
              <a:rPr lang="en-US" sz="2400" dirty="0">
                <a:solidFill>
                  <a:srgbClr val="0089FA"/>
                </a:solidFill>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5364939" y="5933050"/>
            <a:ext cx="372160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389569-1B9F-45E8-A35A-3AC689C3D64F}"/>
              </a:ext>
            </a:extLst>
          </p:cNvPr>
          <p:cNvCxnSpPr/>
          <p:nvPr/>
        </p:nvCxnSpPr>
        <p:spPr>
          <a:xfrm>
            <a:off x="8103482" y="4114141"/>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35E2D04-1843-4AB4-A7F9-07A4DB761ACE}"/>
              </a:ext>
            </a:extLst>
          </p:cNvPr>
          <p:cNvSpPr txBox="1"/>
          <p:nvPr/>
        </p:nvSpPr>
        <p:spPr>
          <a:xfrm>
            <a:off x="7710819" y="3144684"/>
            <a:ext cx="776175" cy="502766"/>
          </a:xfrm>
          <a:prstGeom prst="rect">
            <a:avLst/>
          </a:prstGeom>
          <a:noFill/>
        </p:spPr>
        <p:txBody>
          <a:bodyPr wrap="none" rtlCol="0">
            <a:spAutoFit/>
          </a:bodyPr>
          <a:lstStyle/>
          <a:p>
            <a:r>
              <a:rPr lang="en-US" sz="2667" dirty="0"/>
              <a:t>21%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9E08738-473A-42B2-AC22-7E7C1FE03C48}"/>
                  </a:ext>
                </a:extLst>
              </p:cNvPr>
              <p:cNvSpPr txBox="1"/>
              <p:nvPr/>
            </p:nvSpPr>
            <p:spPr>
              <a:xfrm>
                <a:off x="6569353" y="3686838"/>
                <a:ext cx="3059106"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oMath>
                  </m:oMathPara>
                </a14:m>
                <a:endParaRPr lang="en-US" sz="2200" dirty="0"/>
              </a:p>
            </p:txBody>
          </p:sp>
        </mc:Choice>
        <mc:Fallback xmlns="">
          <p:sp>
            <p:nvSpPr>
              <p:cNvPr id="44" name="TextBox 43">
                <a:extLst>
                  <a:ext uri="{FF2B5EF4-FFF2-40B4-BE49-F238E27FC236}">
                    <a16:creationId xmlns:a16="http://schemas.microsoft.com/office/drawing/2014/main" id="{39E08738-473A-42B2-AC22-7E7C1FE03C48}"/>
                  </a:ext>
                </a:extLst>
              </p:cNvPr>
              <p:cNvSpPr txBox="1">
                <a:spLocks noRot="1" noChangeAspect="1" noMove="1" noResize="1" noEditPoints="1" noAdjustHandles="1" noChangeArrowheads="1" noChangeShapeType="1" noTextEdit="1"/>
              </p:cNvSpPr>
              <p:nvPr/>
            </p:nvSpPr>
            <p:spPr>
              <a:xfrm>
                <a:off x="6569353" y="3686838"/>
                <a:ext cx="3059106" cy="353366"/>
              </a:xfrm>
              <a:prstGeom prst="rect">
                <a:avLst/>
              </a:prstGeom>
              <a:blipFill>
                <a:blip r:embed="rId10"/>
                <a:stretch>
                  <a:fillRect l="-1597" r="-3194" b="-3103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DC21634A-B0D5-4843-A69F-6413026127F5}"/>
              </a:ext>
            </a:extLst>
          </p:cNvPr>
          <p:cNvCxnSpPr/>
          <p:nvPr/>
        </p:nvCxnSpPr>
        <p:spPr>
          <a:xfrm>
            <a:off x="9746107" y="4147838"/>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FD1549-6842-4DD2-BD5F-1481FE522BB6}"/>
              </a:ext>
            </a:extLst>
          </p:cNvPr>
          <p:cNvSpPr txBox="1"/>
          <p:nvPr/>
        </p:nvSpPr>
        <p:spPr>
          <a:xfrm>
            <a:off x="9213468" y="3144684"/>
            <a:ext cx="1035861" cy="502766"/>
          </a:xfrm>
          <a:prstGeom prst="rect">
            <a:avLst/>
          </a:prstGeom>
          <a:noFill/>
        </p:spPr>
        <p:txBody>
          <a:bodyPr wrap="none" rtlCol="0">
            <a:spAutoFit/>
          </a:bodyPr>
          <a:lstStyle/>
          <a:p>
            <a:r>
              <a:rPr lang="en-US" sz="2667" dirty="0"/>
              <a:t>22.5%</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921CBD-6E23-4DE1-B235-78E94206372D}"/>
                  </a:ext>
                </a:extLst>
              </p:cNvPr>
              <p:cNvSpPr txBox="1"/>
              <p:nvPr/>
            </p:nvSpPr>
            <p:spPr>
              <a:xfrm>
                <a:off x="8095108" y="3674858"/>
                <a:ext cx="3379708"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𝑑𝑜</m:t>
                          </m:r>
                          <m:r>
                            <a:rPr lang="en-US" sz="2200" b="0" i="1" smtClean="0">
                              <a:latin typeface="Cambria Math" panose="02040503050406030204" pitchFamily="18" charset="0"/>
                            </a:rPr>
                            <m:t>(</m:t>
                          </m:r>
                          <m:r>
                            <a:rPr lang="en-US" sz="2200" b="0" i="1" smtClean="0">
                              <a:latin typeface="Cambria Math" panose="02040503050406030204" pitchFamily="18" charset="0"/>
                            </a:rPr>
                            <m:t>𝑋</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C6921CBD-6E23-4DE1-B235-78E94206372D}"/>
                  </a:ext>
                </a:extLst>
              </p:cNvPr>
              <p:cNvSpPr txBox="1">
                <a:spLocks noRot="1" noChangeAspect="1" noMove="1" noResize="1" noEditPoints="1" noAdjustHandles="1" noChangeArrowheads="1" noChangeShapeType="1" noTextEdit="1"/>
              </p:cNvSpPr>
              <p:nvPr/>
            </p:nvSpPr>
            <p:spPr>
              <a:xfrm>
                <a:off x="8095108" y="3674858"/>
                <a:ext cx="3379708" cy="353366"/>
              </a:xfrm>
              <a:prstGeom prst="rect">
                <a:avLst/>
              </a:prstGeom>
              <a:blipFill>
                <a:blip r:embed="rId11"/>
                <a:stretch>
                  <a:fillRect l="-1444" r="-2708" b="-31034"/>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45D3FFEC-816E-46A8-BDAB-995A6E275C1F}"/>
              </a:ext>
            </a:extLst>
          </p:cNvPr>
          <p:cNvCxnSpPr/>
          <p:nvPr/>
        </p:nvCxnSpPr>
        <p:spPr>
          <a:xfrm>
            <a:off x="5380380" y="4157644"/>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3C5EE7-9877-4E9C-984A-C8F80F6FDE9E}"/>
              </a:ext>
            </a:extLst>
          </p:cNvPr>
          <p:cNvSpPr txBox="1"/>
          <p:nvPr/>
        </p:nvSpPr>
        <p:spPr>
          <a:xfrm>
            <a:off x="4987717" y="3144684"/>
            <a:ext cx="1035861" cy="502766"/>
          </a:xfrm>
          <a:prstGeom prst="rect">
            <a:avLst/>
          </a:prstGeom>
          <a:noFill/>
        </p:spPr>
        <p:txBody>
          <a:bodyPr wrap="none" rtlCol="0">
            <a:spAutoFit/>
          </a:bodyPr>
          <a:lstStyle/>
          <a:p>
            <a:r>
              <a:rPr lang="en-US" sz="2667" dirty="0"/>
              <a:t>18.5%</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FBDCB19-D176-4F44-A13D-7D5F29966B41}"/>
                  </a:ext>
                </a:extLst>
              </p:cNvPr>
              <p:cNvSpPr txBox="1"/>
              <p:nvPr/>
            </p:nvSpPr>
            <p:spPr>
              <a:xfrm>
                <a:off x="3527944" y="3695051"/>
                <a:ext cx="3700308"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oMath>
                  </m:oMathPara>
                </a14:m>
                <a:endParaRPr lang="en-US" sz="2200" dirty="0"/>
              </a:p>
            </p:txBody>
          </p:sp>
        </mc:Choice>
        <mc:Fallback xmlns="">
          <p:sp>
            <p:nvSpPr>
              <p:cNvPr id="50" name="TextBox 49">
                <a:extLst>
                  <a:ext uri="{FF2B5EF4-FFF2-40B4-BE49-F238E27FC236}">
                    <a16:creationId xmlns:a16="http://schemas.microsoft.com/office/drawing/2014/main" id="{FFBDCB19-D176-4F44-A13D-7D5F29966B41}"/>
                  </a:ext>
                </a:extLst>
              </p:cNvPr>
              <p:cNvSpPr txBox="1">
                <a:spLocks noRot="1" noChangeAspect="1" noMove="1" noResize="1" noEditPoints="1" noAdjustHandles="1" noChangeArrowheads="1" noChangeShapeType="1" noTextEdit="1"/>
              </p:cNvSpPr>
              <p:nvPr/>
            </p:nvSpPr>
            <p:spPr>
              <a:xfrm>
                <a:off x="3527944" y="3695051"/>
                <a:ext cx="3700308" cy="353366"/>
              </a:xfrm>
              <a:prstGeom prst="rect">
                <a:avLst/>
              </a:prstGeom>
              <a:blipFill>
                <a:blip r:embed="rId12"/>
                <a:stretch>
                  <a:fillRect l="-1318" r="-2471"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13"/>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14"/>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7489804" y="4996535"/>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7489804" y="4996535"/>
                <a:ext cx="375808" cy="338554"/>
              </a:xfrm>
              <a:prstGeom prst="rect">
                <a:avLst/>
              </a:prstGeom>
              <a:blipFill>
                <a:blip r:embed="rId15"/>
                <a:stretch>
                  <a:fillRect l="-26230" r="-6557"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7170542" y="5984906"/>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7170542" y="5984906"/>
                <a:ext cx="386836" cy="338554"/>
              </a:xfrm>
              <a:prstGeom prst="rect">
                <a:avLst/>
              </a:prstGeom>
              <a:blipFill>
                <a:blip r:embed="rId16"/>
                <a:stretch>
                  <a:fillRect l="-25000" r="-6250" b="-34545"/>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152DBB6D-5D2D-4CD1-8F37-302B59E8A778}"/>
              </a:ext>
            </a:extLst>
          </p:cNvPr>
          <p:cNvSpPr txBox="1"/>
          <p:nvPr/>
        </p:nvSpPr>
        <p:spPr>
          <a:xfrm>
            <a:off x="5894539" y="5118919"/>
            <a:ext cx="1200714" cy="461665"/>
          </a:xfrm>
          <a:prstGeom prst="rect">
            <a:avLst/>
          </a:prstGeom>
          <a:noFill/>
        </p:spPr>
        <p:txBody>
          <a:bodyPr wrap="none" rtlCol="0">
            <a:spAutoFit/>
          </a:bodyPr>
          <a:lstStyle/>
          <a:p>
            <a:pPr algn="ctr"/>
            <a:r>
              <a:rPr lang="en-US" sz="2400" dirty="0">
                <a:solidFill>
                  <a:srgbClr val="F7004B"/>
                </a:solidFill>
              </a:rPr>
              <a:t>DTI = 30</a:t>
            </a:r>
          </a:p>
        </p:txBody>
      </p:sp>
      <p:sp>
        <p:nvSpPr>
          <p:cNvPr id="56" name="TextBox 55">
            <a:extLst>
              <a:ext uri="{FF2B5EF4-FFF2-40B4-BE49-F238E27FC236}">
                <a16:creationId xmlns:a16="http://schemas.microsoft.com/office/drawing/2014/main" id="{1F35FF94-0789-40DF-958A-819319C26FC6}"/>
              </a:ext>
            </a:extLst>
          </p:cNvPr>
          <p:cNvSpPr txBox="1"/>
          <p:nvPr/>
        </p:nvSpPr>
        <p:spPr>
          <a:xfrm>
            <a:off x="7217032" y="5398819"/>
            <a:ext cx="3490187" cy="461665"/>
          </a:xfrm>
          <a:prstGeom prst="rect">
            <a:avLst/>
          </a:prstGeom>
          <a:noFill/>
        </p:spPr>
        <p:txBody>
          <a:bodyPr wrap="none" rtlCol="0">
            <a:spAutoFit/>
          </a:bodyPr>
          <a:lstStyle/>
          <a:p>
            <a:pPr algn="ctr"/>
            <a:r>
              <a:rPr lang="en-US" sz="2400" dirty="0">
                <a:solidFill>
                  <a:srgbClr val="F7004B"/>
                </a:solidFill>
              </a:rPr>
              <a:t>Delinquent 10 months ago</a:t>
            </a:r>
          </a:p>
        </p:txBody>
      </p:sp>
      <p:sp>
        <p:nvSpPr>
          <p:cNvPr id="57" name="TextBox 56">
            <a:extLst>
              <a:ext uri="{FF2B5EF4-FFF2-40B4-BE49-F238E27FC236}">
                <a16:creationId xmlns:a16="http://schemas.microsoft.com/office/drawing/2014/main" id="{ADC14ECC-5CC2-4756-A0BB-7ECA7B8DD131}"/>
              </a:ext>
            </a:extLst>
          </p:cNvPr>
          <p:cNvSpPr txBox="1"/>
          <p:nvPr/>
        </p:nvSpPr>
        <p:spPr>
          <a:xfrm>
            <a:off x="5724248" y="6268009"/>
            <a:ext cx="3268395" cy="461665"/>
          </a:xfrm>
          <a:prstGeom prst="rect">
            <a:avLst/>
          </a:prstGeom>
          <a:noFill/>
        </p:spPr>
        <p:txBody>
          <a:bodyPr wrap="none" rtlCol="0">
            <a:spAutoFit/>
          </a:bodyPr>
          <a:lstStyle/>
          <a:p>
            <a:pPr algn="ctr"/>
            <a:r>
              <a:rPr lang="en-US" sz="2400" dirty="0">
                <a:solidFill>
                  <a:srgbClr val="F7004B"/>
                </a:solidFill>
              </a:rPr>
              <a:t>46 years of credit history</a:t>
            </a:r>
          </a:p>
        </p:txBody>
      </p:sp>
      <p:sp>
        <p:nvSpPr>
          <p:cNvPr id="58" name="TextBox 57">
            <a:extLst>
              <a:ext uri="{FF2B5EF4-FFF2-40B4-BE49-F238E27FC236}">
                <a16:creationId xmlns:a16="http://schemas.microsoft.com/office/drawing/2014/main" id="{8A6F609D-9659-47F2-BD91-7FB9A01FEC91}"/>
              </a:ext>
            </a:extLst>
          </p:cNvPr>
          <p:cNvSpPr txBox="1"/>
          <p:nvPr/>
        </p:nvSpPr>
        <p:spPr>
          <a:xfrm>
            <a:off x="1" y="2136025"/>
            <a:ext cx="12191999" cy="523220"/>
          </a:xfrm>
          <a:prstGeom prst="rect">
            <a:avLst/>
          </a:prstGeom>
          <a:noFill/>
        </p:spPr>
        <p:txBody>
          <a:bodyPr wrap="square" rtlCol="0">
            <a:spAutoFit/>
          </a:bodyPr>
          <a:lstStyle/>
          <a:p>
            <a:pPr algn="ctr"/>
            <a:r>
              <a:rPr lang="en-US" sz="2800" b="1" dirty="0"/>
              <a:t>The order matters!</a:t>
            </a:r>
          </a:p>
        </p:txBody>
      </p:sp>
      <p:sp>
        <p:nvSpPr>
          <p:cNvPr id="3" name="TextBox 2">
            <a:extLst>
              <a:ext uri="{FF2B5EF4-FFF2-40B4-BE49-F238E27FC236}">
                <a16:creationId xmlns:a16="http://schemas.microsoft.com/office/drawing/2014/main" id="{6AE5F79E-F4B9-45A4-B614-D889DC3E9133}"/>
              </a:ext>
            </a:extLst>
          </p:cNvPr>
          <p:cNvSpPr txBox="1"/>
          <p:nvPr/>
        </p:nvSpPr>
        <p:spPr>
          <a:xfrm>
            <a:off x="479484" y="6291018"/>
            <a:ext cx="1812227" cy="338554"/>
          </a:xfrm>
          <a:prstGeom prst="rect">
            <a:avLst/>
          </a:prstGeom>
          <a:noFill/>
        </p:spPr>
        <p:txBody>
          <a:bodyPr wrap="none" rtlCol="0">
            <a:spAutoFit/>
          </a:bodyPr>
          <a:lstStyle/>
          <a:p>
            <a:r>
              <a:rPr lang="en-US" sz="1600" dirty="0"/>
              <a:t>*</a:t>
            </a:r>
            <a:r>
              <a:rPr lang="en-US" sz="1600" dirty="0" err="1"/>
              <a:t>Janzing</a:t>
            </a:r>
            <a:r>
              <a:rPr lang="en-US" sz="1600" dirty="0"/>
              <a:t> et al. 2019</a:t>
            </a:r>
          </a:p>
        </p:txBody>
      </p:sp>
      <p:sp>
        <p:nvSpPr>
          <p:cNvPr id="60" name="TextBox 59">
            <a:extLst>
              <a:ext uri="{FF2B5EF4-FFF2-40B4-BE49-F238E27FC236}">
                <a16:creationId xmlns:a16="http://schemas.microsoft.com/office/drawing/2014/main" id="{16185194-7FB5-4E70-8FFF-483F115B23BE}"/>
              </a:ext>
            </a:extLst>
          </p:cNvPr>
          <p:cNvSpPr txBox="1"/>
          <p:nvPr/>
        </p:nvSpPr>
        <p:spPr>
          <a:xfrm>
            <a:off x="4800931" y="3590276"/>
            <a:ext cx="287258" cy="338554"/>
          </a:xfrm>
          <a:prstGeom prst="rect">
            <a:avLst/>
          </a:prstGeom>
          <a:noFill/>
        </p:spPr>
        <p:txBody>
          <a:bodyPr wrap="none" rtlCol="0">
            <a:spAutoFit/>
          </a:bodyPr>
          <a:lstStyle/>
          <a:p>
            <a:r>
              <a:rPr lang="en-US" sz="1600" dirty="0"/>
              <a:t>*</a:t>
            </a:r>
          </a:p>
        </p:txBody>
      </p:sp>
    </p:spTree>
    <p:extLst>
      <p:ext uri="{BB962C8B-B14F-4D97-AF65-F5344CB8AC3E}">
        <p14:creationId xmlns:p14="http://schemas.microsoft.com/office/powerpoint/2010/main" val="27167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2" nodeType="click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8" grpId="0"/>
      <p:bldP spid="31" grpId="0"/>
      <p:bldP spid="31" grpId="1"/>
      <p:bldP spid="33" grpId="0"/>
      <p:bldP spid="33" grpId="1"/>
      <p:bldP spid="35" grpId="0"/>
      <p:bldP spid="35" grpId="1"/>
      <p:bldP spid="36" grpId="0"/>
      <p:bldP spid="40" grpId="0"/>
      <p:bldP spid="40" grpId="1"/>
      <p:bldP spid="40" grpId="2"/>
      <p:bldP spid="43" grpId="0"/>
      <p:bldP spid="43" grpId="1"/>
      <p:bldP spid="44" grpId="0"/>
      <p:bldP spid="44" grpId="1"/>
      <p:bldP spid="46" grpId="0"/>
      <p:bldP spid="46" grpId="1"/>
      <p:bldP spid="47" grpId="0"/>
      <p:bldP spid="47" grpId="1"/>
      <p:bldP spid="49" grpId="0"/>
      <p:bldP spid="49" grpId="1"/>
      <p:bldP spid="50" grpId="0"/>
      <p:bldP spid="50" grpId="1"/>
      <p:bldP spid="51" grpId="0"/>
      <p:bldP spid="52" grpId="0"/>
      <p:bldP spid="53" grpId="0"/>
      <p:bldP spid="54" grpId="0"/>
      <p:bldP spid="55" grpId="0"/>
      <p:bldP spid="55" grpId="1"/>
      <p:bldP spid="56" grpId="0"/>
      <p:bldP spid="56" grpId="1"/>
      <p:bldP spid="57" grpId="0"/>
      <p:bldP spid="58" grpId="0"/>
      <p:bldP spid="3" grpId="0"/>
      <p:bldP spid="3" grpId="1"/>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8</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7195043" y="6319753"/>
            <a:ext cx="3681264" cy="461665"/>
          </a:xfrm>
          <a:prstGeom prst="rect">
            <a:avLst/>
          </a:prstGeom>
          <a:noFill/>
        </p:spPr>
        <p:txBody>
          <a:bodyPr wrap="none" rtlCol="0">
            <a:spAutoFit/>
          </a:bodyPr>
          <a:lstStyle/>
          <a:p>
            <a:r>
              <a:rPr lang="en-US" sz="2400" dirty="0">
                <a:solidFill>
                  <a:srgbClr val="F7004B"/>
                </a:solidFill>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ADC14ECC-5CC2-4756-A0BB-7ECA7B8DD131}"/>
              </a:ext>
            </a:extLst>
          </p:cNvPr>
          <p:cNvSpPr txBox="1"/>
          <p:nvPr/>
        </p:nvSpPr>
        <p:spPr>
          <a:xfrm>
            <a:off x="7607912" y="5463077"/>
            <a:ext cx="3268395" cy="461665"/>
          </a:xfrm>
          <a:prstGeom prst="rect">
            <a:avLst/>
          </a:prstGeom>
          <a:noFill/>
        </p:spPr>
        <p:txBody>
          <a:bodyPr wrap="none" rtlCol="0">
            <a:spAutoFit/>
          </a:bodyPr>
          <a:lstStyle/>
          <a:p>
            <a:pPr algn="ctr"/>
            <a:r>
              <a:rPr lang="en-US" sz="2400" dirty="0">
                <a:solidFill>
                  <a:srgbClr val="0089FA"/>
                </a:solidFill>
              </a:rPr>
              <a:t>46 years of credit history</a:t>
            </a:r>
          </a:p>
        </p:txBody>
      </p:sp>
      <p:sp>
        <p:nvSpPr>
          <p:cNvPr id="50" name="TextBox 49">
            <a:extLst>
              <a:ext uri="{FF2B5EF4-FFF2-40B4-BE49-F238E27FC236}">
                <a16:creationId xmlns:a16="http://schemas.microsoft.com/office/drawing/2014/main" id="{C8453328-5765-42BC-BDA2-32CDABB43E19}"/>
              </a:ext>
            </a:extLst>
          </p:cNvPr>
          <p:cNvSpPr txBox="1"/>
          <p:nvPr/>
        </p:nvSpPr>
        <p:spPr>
          <a:xfrm>
            <a:off x="1" y="2136025"/>
            <a:ext cx="12191999" cy="523220"/>
          </a:xfrm>
          <a:prstGeom prst="rect">
            <a:avLst/>
          </a:prstGeom>
          <a:noFill/>
        </p:spPr>
        <p:txBody>
          <a:bodyPr wrap="square" rtlCol="0">
            <a:spAutoFit/>
          </a:bodyPr>
          <a:lstStyle/>
          <a:p>
            <a:pPr algn="ctr"/>
            <a:r>
              <a:rPr lang="en-US" sz="2800" b="1" dirty="0"/>
              <a:t>The order matters!</a:t>
            </a:r>
          </a:p>
        </p:txBody>
      </p:sp>
      <p:pic>
        <p:nvPicPr>
          <p:cNvPr id="55" name="Picture 54">
            <a:extLst>
              <a:ext uri="{FF2B5EF4-FFF2-40B4-BE49-F238E27FC236}">
                <a16:creationId xmlns:a16="http://schemas.microsoft.com/office/drawing/2014/main" id="{099C3C27-10F9-44F8-BD20-76E72036782F}"/>
              </a:ext>
            </a:extLst>
          </p:cNvPr>
          <p:cNvPicPr>
            <a:picLocks noChangeAspect="1"/>
          </p:cNvPicPr>
          <p:nvPr/>
        </p:nvPicPr>
        <p:blipFill>
          <a:blip r:embed="rId12"/>
          <a:stretch>
            <a:fillRect/>
          </a:stretch>
        </p:blipFill>
        <p:spPr>
          <a:xfrm>
            <a:off x="8144519" y="775223"/>
            <a:ext cx="3473641" cy="2312665"/>
          </a:xfrm>
          <a:prstGeom prst="rect">
            <a:avLst/>
          </a:prstGeom>
        </p:spPr>
      </p:pic>
      <p:sp>
        <p:nvSpPr>
          <p:cNvPr id="56" name="TextBox 55">
            <a:extLst>
              <a:ext uri="{FF2B5EF4-FFF2-40B4-BE49-F238E27FC236}">
                <a16:creationId xmlns:a16="http://schemas.microsoft.com/office/drawing/2014/main" id="{D7AD2B1B-8106-4705-A0E9-B6BA525904DA}"/>
              </a:ext>
            </a:extLst>
          </p:cNvPr>
          <p:cNvSpPr txBox="1"/>
          <p:nvPr/>
        </p:nvSpPr>
        <p:spPr>
          <a:xfrm>
            <a:off x="8468097" y="3193546"/>
            <a:ext cx="3005887" cy="523220"/>
          </a:xfrm>
          <a:prstGeom prst="rect">
            <a:avLst/>
          </a:prstGeom>
          <a:noFill/>
        </p:spPr>
        <p:txBody>
          <a:bodyPr wrap="none" rtlCol="0">
            <a:spAutoFit/>
          </a:bodyPr>
          <a:lstStyle/>
          <a:p>
            <a:r>
              <a:rPr lang="en-US" sz="2800" dirty="0"/>
              <a:t>Nobel Prize in 2012</a:t>
            </a:r>
          </a:p>
        </p:txBody>
      </p:sp>
      <p:sp>
        <p:nvSpPr>
          <p:cNvPr id="58" name="TextBox 57">
            <a:extLst>
              <a:ext uri="{FF2B5EF4-FFF2-40B4-BE49-F238E27FC236}">
                <a16:creationId xmlns:a16="http://schemas.microsoft.com/office/drawing/2014/main" id="{E6CC1338-4CD1-4F37-BAE7-4D4EE2C52AC4}"/>
              </a:ext>
            </a:extLst>
          </p:cNvPr>
          <p:cNvSpPr txBox="1"/>
          <p:nvPr/>
        </p:nvSpPr>
        <p:spPr>
          <a:xfrm>
            <a:off x="8840041" y="201890"/>
            <a:ext cx="2169184" cy="523220"/>
          </a:xfrm>
          <a:prstGeom prst="rect">
            <a:avLst/>
          </a:prstGeom>
          <a:noFill/>
        </p:spPr>
        <p:txBody>
          <a:bodyPr wrap="none" rtlCol="0">
            <a:spAutoFit/>
          </a:bodyPr>
          <a:lstStyle/>
          <a:p>
            <a:r>
              <a:rPr lang="en-US" sz="2800" dirty="0"/>
              <a:t>Lloyd Shapley</a:t>
            </a:r>
          </a:p>
        </p:txBody>
      </p:sp>
      <p:pic>
        <p:nvPicPr>
          <p:cNvPr id="59" name="Picture 58">
            <a:extLst>
              <a:ext uri="{FF2B5EF4-FFF2-40B4-BE49-F238E27FC236}">
                <a16:creationId xmlns:a16="http://schemas.microsoft.com/office/drawing/2014/main" id="{AE238A01-6F10-4264-AAEB-2A8743B586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p:spTree>
    <p:extLst>
      <p:ext uri="{BB962C8B-B14F-4D97-AF65-F5344CB8AC3E}">
        <p14:creationId xmlns:p14="http://schemas.microsoft.com/office/powerpoint/2010/main" val="2015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9</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mc:Fallback>
      </mc:AlternateContent>
      <p:sp>
        <p:nvSpPr>
          <p:cNvPr id="46" name="Title 1">
            <a:extLst>
              <a:ext uri="{FF2B5EF4-FFF2-40B4-BE49-F238E27FC236}">
                <a16:creationId xmlns:a16="http://schemas.microsoft.com/office/drawing/2014/main" id="{62377638-D01E-4E47-B0DC-E760390317A9}"/>
              </a:ext>
            </a:extLst>
          </p:cNvPr>
          <p:cNvSpPr>
            <a:spLocks noGrp="1"/>
          </p:cNvSpPr>
          <p:nvPr>
            <p:ph type="title"/>
          </p:nvPr>
        </p:nvSpPr>
        <p:spPr>
          <a:xfrm>
            <a:off x="838200" y="365125"/>
            <a:ext cx="10515600" cy="1325563"/>
          </a:xfrm>
        </p:spPr>
        <p:txBody>
          <a:bodyPr/>
          <a:lstStyle/>
          <a:p>
            <a:r>
              <a:rPr lang="en-US" dirty="0"/>
              <a:t>Shapley properties</a:t>
            </a:r>
          </a:p>
        </p:txBody>
      </p:sp>
      <p:sp>
        <p:nvSpPr>
          <p:cNvPr id="47" name="TextBox 46">
            <a:extLst>
              <a:ext uri="{FF2B5EF4-FFF2-40B4-BE49-F238E27FC236}">
                <a16:creationId xmlns:a16="http://schemas.microsoft.com/office/drawing/2014/main" id="{94BF49E0-9FF1-44AA-BFE1-0F90B1346B7F}"/>
              </a:ext>
            </a:extLst>
          </p:cNvPr>
          <p:cNvSpPr txBox="1"/>
          <p:nvPr/>
        </p:nvSpPr>
        <p:spPr>
          <a:xfrm>
            <a:off x="3138376" y="1831646"/>
            <a:ext cx="7637755" cy="1200329"/>
          </a:xfrm>
          <a:prstGeom prst="rect">
            <a:avLst/>
          </a:prstGeom>
          <a:noFill/>
        </p:spPr>
        <p:txBody>
          <a:bodyPr wrap="square" rtlCol="0">
            <a:spAutoFit/>
          </a:bodyPr>
          <a:lstStyle/>
          <a:p>
            <a:r>
              <a:rPr lang="en-US" sz="2400" b="1" dirty="0">
                <a:solidFill>
                  <a:srgbClr val="0089FA"/>
                </a:solidFill>
                <a:latin typeface="Myriad Pro" panose="020B0503030403020204" pitchFamily="34" charset="0"/>
              </a:rPr>
              <a:t>Additivity </a:t>
            </a:r>
            <a:r>
              <a:rPr lang="en-US" sz="2400" dirty="0">
                <a:solidFill>
                  <a:srgbClr val="0089FA"/>
                </a:solidFill>
                <a:latin typeface="Myriad Pro" panose="020B0503030403020204" pitchFamily="34" charset="0"/>
              </a:rPr>
              <a:t>(local accuracy) </a:t>
            </a:r>
            <a:r>
              <a:rPr lang="en-US" sz="2400" dirty="0">
                <a:latin typeface="Myriad Pro" panose="020B0503030403020204" pitchFamily="34" charset="0"/>
              </a:rPr>
              <a:t>– The sum of the local feature attributions equals the difference between the base rate and the model output.</a:t>
            </a:r>
          </a:p>
        </p:txBody>
      </p:sp>
      <p:sp>
        <p:nvSpPr>
          <p:cNvPr id="48" name="10-Point Star 25">
            <a:extLst>
              <a:ext uri="{FF2B5EF4-FFF2-40B4-BE49-F238E27FC236}">
                <a16:creationId xmlns:a16="http://schemas.microsoft.com/office/drawing/2014/main" id="{EA66CD2E-2F9F-40AE-8ACE-34AB33B115AA}"/>
              </a:ext>
            </a:extLst>
          </p:cNvPr>
          <p:cNvSpPr/>
          <p:nvPr/>
        </p:nvSpPr>
        <p:spPr>
          <a:xfrm>
            <a:off x="1792263" y="1887927"/>
            <a:ext cx="1082040" cy="1082040"/>
          </a:xfrm>
          <a:prstGeom prst="star10">
            <a:avLst/>
          </a:prstGeom>
          <a:solidFill>
            <a:srgbClr val="008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1</a:t>
            </a:r>
            <a:endParaRPr lang="en-US" sz="2400" dirty="0"/>
          </a:p>
        </p:txBody>
      </p:sp>
      <p:pic>
        <p:nvPicPr>
          <p:cNvPr id="49" name="Picture 48">
            <a:extLst>
              <a:ext uri="{FF2B5EF4-FFF2-40B4-BE49-F238E27FC236}">
                <a16:creationId xmlns:a16="http://schemas.microsoft.com/office/drawing/2014/main" id="{FCFEF7A5-F668-4697-97B9-26F232AE4825}"/>
              </a:ext>
            </a:extLst>
          </p:cNvPr>
          <p:cNvPicPr>
            <a:picLocks noChangeAspect="1"/>
          </p:cNvPicPr>
          <p:nvPr/>
        </p:nvPicPr>
        <p:blipFill>
          <a:blip r:embed="rId12"/>
          <a:stretch>
            <a:fillRect/>
          </a:stretch>
        </p:blipFill>
        <p:spPr>
          <a:xfrm>
            <a:off x="8370324" y="2673204"/>
            <a:ext cx="3223752" cy="938957"/>
          </a:xfrm>
          <a:prstGeom prst="rect">
            <a:avLst/>
          </a:prstGeom>
        </p:spPr>
      </p:pic>
    </p:spTree>
    <p:extLst>
      <p:ext uri="{BB962C8B-B14F-4D97-AF65-F5344CB8AC3E}">
        <p14:creationId xmlns:p14="http://schemas.microsoft.com/office/powerpoint/2010/main" val="423528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49B1D99A14BF42A5FD9F8DCFA364E2" ma:contentTypeVersion="7" ma:contentTypeDescription="Create a new document." ma:contentTypeScope="" ma:versionID="e4ee2e1b814b02d2915799d370ed4538">
  <xsd:schema xmlns:xsd="http://www.w3.org/2001/XMLSchema" xmlns:xs="http://www.w3.org/2001/XMLSchema" xmlns:p="http://schemas.microsoft.com/office/2006/metadata/properties" xmlns:ns3="a025fe79-25e8-4a9c-ab77-4e3ce5f886b9" xmlns:ns4="e8412789-b1c6-4ab9-b7ae-253ff4343e08" targetNamespace="http://schemas.microsoft.com/office/2006/metadata/properties" ma:root="true" ma:fieldsID="302046938798dffe0ebf0fcd56cf6e68" ns3:_="" ns4:_="">
    <xsd:import namespace="a025fe79-25e8-4a9c-ab77-4e3ce5f886b9"/>
    <xsd:import namespace="e8412789-b1c6-4ab9-b7ae-253ff4343e0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25fe79-25e8-4a9c-ab77-4e3ce5f886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412789-b1c6-4ab9-b7ae-253ff4343e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8E62B4-CD2C-4461-A989-9463F2F747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25fe79-25e8-4a9c-ab77-4e3ce5f886b9"/>
    <ds:schemaRef ds:uri="e8412789-b1c6-4ab9-b7ae-253ff4343e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E1010E-A04C-4648-B33E-E9CACCCC1722}">
  <ds:schemaRefs>
    <ds:schemaRef ds:uri="http://schemas.microsoft.com/sharepoint/v3/contenttype/forms"/>
  </ds:schemaRefs>
</ds:datastoreItem>
</file>

<file path=customXml/itemProps3.xml><?xml version="1.0" encoding="utf-8"?>
<ds:datastoreItem xmlns:ds="http://schemas.openxmlformats.org/officeDocument/2006/customXml" ds:itemID="{61D58E44-0EF8-4A3C-B3BF-614C81FAE1C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313</TotalTime>
  <Words>1503</Words>
  <Application>Microsoft Office PowerPoint</Application>
  <PresentationFormat>Widescreen</PresentationFormat>
  <Paragraphs>274</Paragraphs>
  <Slides>31</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Miriam Fixed</vt:lpstr>
      <vt:lpstr>Myriad Pro</vt:lpstr>
      <vt:lpstr>Office Theme</vt:lpstr>
      <vt:lpstr>Explainable AI with Shapley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Shapley properties</vt:lpstr>
      <vt:lpstr>Shapley properties</vt:lpstr>
      <vt:lpstr>PowerPoint Presentation</vt:lpstr>
      <vt:lpstr>PowerPoint Presentation</vt:lpstr>
      <vt:lpstr>PowerPoint Presentation</vt:lpstr>
      <vt:lpstr>PowerPoint Presentation</vt:lpstr>
      <vt:lpstr>Explainable AI in practice</vt:lpstr>
      <vt:lpstr>Model monitoring</vt:lpstr>
      <vt:lpstr>Model monitoring</vt:lpstr>
      <vt:lpstr>Model monitoring</vt:lpstr>
      <vt:lpstr>Model monitoring</vt:lpstr>
      <vt:lpstr>Explainable AI in practice</vt:lpstr>
      <vt:lpstr>Thanks!</vt:lpstr>
      <vt:lpstr>Mortality risk model</vt:lpstr>
      <vt:lpstr>Mortality risk model</vt:lpstr>
      <vt:lpstr>Mortality risk model</vt:lpstr>
      <vt:lpstr>Mortality risk model</vt:lpstr>
      <vt:lpstr>Mortality risk model</vt:lpstr>
      <vt:lpstr>Mortality risk model</vt:lpstr>
      <vt:lpstr>Reveal rare high-magnitude mortality effects</vt:lpstr>
      <vt:lpstr>Reveal rare high-magnitude mortality effects</vt:lpstr>
      <vt:lpstr>Reveal rare high-magnitude mortality effects</vt:lpstr>
      <vt:lpstr>Reveal rare high-magnitude mortality effects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Lundberg</dc:creator>
  <cp:lastModifiedBy>Scott Lundberg</cp:lastModifiedBy>
  <cp:revision>2</cp:revision>
  <dcterms:created xsi:type="dcterms:W3CDTF">2019-10-19T06:00:39Z</dcterms:created>
  <dcterms:modified xsi:type="dcterms:W3CDTF">2019-10-25T14:46:54Z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sclundbe@microsoft.com</vt:lpwstr>
  </property>
  <property fmtid="{D5CDD505-2E9C-101B-9397-08002B2CF9AE}" pid="5" name="MSIP_Label_f42aa342-8706-4288-bd11-ebb85995028c_SetDate">
    <vt:lpwstr>2019-10-19T06:00:55.2166880Z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ece26bcf-4ee9-4208-ba59-72205eabe9be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0x0101000549B1D99A14BF42A5FD9F8DCFA364E2</vt:lpwstr>
  </property>
</Properties>
</file>